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5" r:id="rId9"/>
    <p:sldId id="264" r:id="rId10"/>
    <p:sldId id="263" r:id="rId11"/>
    <p:sldId id="266" r:id="rId12"/>
    <p:sldId id="267" r:id="rId13"/>
    <p:sldId id="268" r:id="rId14"/>
    <p:sldId id="269" r:id="rId15"/>
    <p:sldId id="270" r:id="rId16"/>
    <p:sldId id="271" r:id="rId17"/>
    <p:sldId id="284" r:id="rId18"/>
    <p:sldId id="272" r:id="rId19"/>
    <p:sldId id="273" r:id="rId20"/>
    <p:sldId id="274" r:id="rId21"/>
    <p:sldId id="275" r:id="rId22"/>
    <p:sldId id="276" r:id="rId23"/>
    <p:sldId id="285" r:id="rId24"/>
    <p:sldId id="277" r:id="rId25"/>
    <p:sldId id="294" r:id="rId26"/>
    <p:sldId id="292" r:id="rId27"/>
    <p:sldId id="287" r:id="rId28"/>
    <p:sldId id="288" r:id="rId29"/>
    <p:sldId id="289" r:id="rId30"/>
    <p:sldId id="291" r:id="rId31"/>
    <p:sldId id="280" r:id="rId32"/>
    <p:sldId id="278" r:id="rId33"/>
    <p:sldId id="281" r:id="rId34"/>
    <p:sldId id="279" r:id="rId35"/>
    <p:sldId id="282" r:id="rId36"/>
    <p:sldId id="283" r:id="rId37"/>
    <p:sldId id="295" r:id="rId38"/>
    <p:sldId id="286" r:id="rId39"/>
    <p:sldId id="296" r:id="rId40"/>
    <p:sldId id="297" r:id="rId41"/>
    <p:sldId id="299" r:id="rId42"/>
    <p:sldId id="298" r:id="rId43"/>
    <p:sldId id="30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309" autoAdjust="0"/>
    <p:restoredTop sz="94660"/>
  </p:normalViewPr>
  <p:slideViewPr>
    <p:cSldViewPr snapToGrid="0">
      <p:cViewPr varScale="1">
        <p:scale>
          <a:sx n="73" d="100"/>
          <a:sy n="73" d="100"/>
        </p:scale>
        <p:origin x="78" y="252"/>
      </p:cViewPr>
      <p:guideLst/>
    </p:cSldViewPr>
  </p:slideViewPr>
  <p:notesTextViewPr>
    <p:cViewPr>
      <p:scale>
        <a:sx n="1" d="1"/>
        <a:sy n="1" d="1"/>
      </p:scale>
      <p:origin x="0" y="0"/>
    </p:cViewPr>
  </p:notesTextViewPr>
  <p:sorterViewPr>
    <p:cViewPr>
      <p:scale>
        <a:sx n="100" d="100"/>
        <a:sy n="100" d="100"/>
      </p:scale>
      <p:origin x="0" y="-172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09C4CE-411B-4E3F-A3D9-695D1F39F78A}" type="datetimeFigureOut">
              <a:rPr lang="en-US" smtClean="0"/>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ABB4B-984B-4205-A1C4-EBCEB4885227}" type="slidenum">
              <a:rPr lang="en-US" smtClean="0"/>
              <a:t>‹#›</a:t>
            </a:fld>
            <a:endParaRPr lang="en-US"/>
          </a:p>
        </p:txBody>
      </p:sp>
    </p:spTree>
    <p:extLst>
      <p:ext uri="{BB962C8B-B14F-4D97-AF65-F5344CB8AC3E}">
        <p14:creationId xmlns:p14="http://schemas.microsoft.com/office/powerpoint/2010/main" val="85392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09C4CE-411B-4E3F-A3D9-695D1F39F78A}" type="datetimeFigureOut">
              <a:rPr lang="en-US" smtClean="0"/>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ABB4B-984B-4205-A1C4-EBCEB4885227}" type="slidenum">
              <a:rPr lang="en-US" smtClean="0"/>
              <a:t>‹#›</a:t>
            </a:fld>
            <a:endParaRPr lang="en-US"/>
          </a:p>
        </p:txBody>
      </p:sp>
    </p:spTree>
    <p:extLst>
      <p:ext uri="{BB962C8B-B14F-4D97-AF65-F5344CB8AC3E}">
        <p14:creationId xmlns:p14="http://schemas.microsoft.com/office/powerpoint/2010/main" val="2815680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09C4CE-411B-4E3F-A3D9-695D1F39F78A}" type="datetimeFigureOut">
              <a:rPr lang="en-US" smtClean="0"/>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ABB4B-984B-4205-A1C4-EBCEB4885227}" type="slidenum">
              <a:rPr lang="en-US" smtClean="0"/>
              <a:t>‹#›</a:t>
            </a:fld>
            <a:endParaRPr lang="en-US"/>
          </a:p>
        </p:txBody>
      </p:sp>
    </p:spTree>
    <p:extLst>
      <p:ext uri="{BB962C8B-B14F-4D97-AF65-F5344CB8AC3E}">
        <p14:creationId xmlns:p14="http://schemas.microsoft.com/office/powerpoint/2010/main" val="142122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09C4CE-411B-4E3F-A3D9-695D1F39F78A}" type="datetimeFigureOut">
              <a:rPr lang="en-US" smtClean="0"/>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ABB4B-984B-4205-A1C4-EBCEB4885227}" type="slidenum">
              <a:rPr lang="en-US" smtClean="0"/>
              <a:t>‹#›</a:t>
            </a:fld>
            <a:endParaRPr lang="en-US"/>
          </a:p>
        </p:txBody>
      </p:sp>
    </p:spTree>
    <p:extLst>
      <p:ext uri="{BB962C8B-B14F-4D97-AF65-F5344CB8AC3E}">
        <p14:creationId xmlns:p14="http://schemas.microsoft.com/office/powerpoint/2010/main" val="3011453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09C4CE-411B-4E3F-A3D9-695D1F39F78A}" type="datetimeFigureOut">
              <a:rPr lang="en-US" smtClean="0"/>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ABB4B-984B-4205-A1C4-EBCEB4885227}" type="slidenum">
              <a:rPr lang="en-US" smtClean="0"/>
              <a:t>‹#›</a:t>
            </a:fld>
            <a:endParaRPr lang="en-US"/>
          </a:p>
        </p:txBody>
      </p:sp>
    </p:spTree>
    <p:extLst>
      <p:ext uri="{BB962C8B-B14F-4D97-AF65-F5344CB8AC3E}">
        <p14:creationId xmlns:p14="http://schemas.microsoft.com/office/powerpoint/2010/main" val="1992809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09C4CE-411B-4E3F-A3D9-695D1F39F78A}" type="datetimeFigureOut">
              <a:rPr lang="en-US" smtClean="0"/>
              <a:t>11/12/2015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2ABB4B-984B-4205-A1C4-EBCEB4885227}" type="slidenum">
              <a:rPr lang="en-US" smtClean="0"/>
              <a:t>‹#›</a:t>
            </a:fld>
            <a:endParaRPr lang="en-US"/>
          </a:p>
        </p:txBody>
      </p:sp>
    </p:spTree>
    <p:extLst>
      <p:ext uri="{BB962C8B-B14F-4D97-AF65-F5344CB8AC3E}">
        <p14:creationId xmlns:p14="http://schemas.microsoft.com/office/powerpoint/2010/main" val="1161051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09C4CE-411B-4E3F-A3D9-695D1F39F78A}" type="datetimeFigureOut">
              <a:rPr lang="en-US" smtClean="0"/>
              <a:t>11/12/2015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2ABB4B-984B-4205-A1C4-EBCEB4885227}" type="slidenum">
              <a:rPr lang="en-US" smtClean="0"/>
              <a:t>‹#›</a:t>
            </a:fld>
            <a:endParaRPr lang="en-US"/>
          </a:p>
        </p:txBody>
      </p:sp>
    </p:spTree>
    <p:extLst>
      <p:ext uri="{BB962C8B-B14F-4D97-AF65-F5344CB8AC3E}">
        <p14:creationId xmlns:p14="http://schemas.microsoft.com/office/powerpoint/2010/main" val="637824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09C4CE-411B-4E3F-A3D9-695D1F39F78A}" type="datetimeFigureOut">
              <a:rPr lang="en-US" smtClean="0"/>
              <a:t>11/12/2015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2ABB4B-984B-4205-A1C4-EBCEB4885227}" type="slidenum">
              <a:rPr lang="en-US" smtClean="0"/>
              <a:t>‹#›</a:t>
            </a:fld>
            <a:endParaRPr lang="en-US"/>
          </a:p>
        </p:txBody>
      </p:sp>
    </p:spTree>
    <p:extLst>
      <p:ext uri="{BB962C8B-B14F-4D97-AF65-F5344CB8AC3E}">
        <p14:creationId xmlns:p14="http://schemas.microsoft.com/office/powerpoint/2010/main" val="4191254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09C4CE-411B-4E3F-A3D9-695D1F39F78A}" type="datetimeFigureOut">
              <a:rPr lang="en-US" smtClean="0"/>
              <a:t>11/12/2015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2ABB4B-984B-4205-A1C4-EBCEB4885227}" type="slidenum">
              <a:rPr lang="en-US" smtClean="0"/>
              <a:t>‹#›</a:t>
            </a:fld>
            <a:endParaRPr lang="en-US"/>
          </a:p>
        </p:txBody>
      </p:sp>
    </p:spTree>
    <p:extLst>
      <p:ext uri="{BB962C8B-B14F-4D97-AF65-F5344CB8AC3E}">
        <p14:creationId xmlns:p14="http://schemas.microsoft.com/office/powerpoint/2010/main" val="118159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9C4CE-411B-4E3F-A3D9-695D1F39F78A}" type="datetimeFigureOut">
              <a:rPr lang="en-US" smtClean="0"/>
              <a:t>11/12/2015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2ABB4B-984B-4205-A1C4-EBCEB4885227}" type="slidenum">
              <a:rPr lang="en-US" smtClean="0"/>
              <a:t>‹#›</a:t>
            </a:fld>
            <a:endParaRPr lang="en-US"/>
          </a:p>
        </p:txBody>
      </p:sp>
    </p:spTree>
    <p:extLst>
      <p:ext uri="{BB962C8B-B14F-4D97-AF65-F5344CB8AC3E}">
        <p14:creationId xmlns:p14="http://schemas.microsoft.com/office/powerpoint/2010/main" val="599278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9C4CE-411B-4E3F-A3D9-695D1F39F78A}" type="datetimeFigureOut">
              <a:rPr lang="en-US" smtClean="0"/>
              <a:t>11/12/2015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2ABB4B-984B-4205-A1C4-EBCEB4885227}" type="slidenum">
              <a:rPr lang="en-US" smtClean="0"/>
              <a:t>‹#›</a:t>
            </a:fld>
            <a:endParaRPr lang="en-US"/>
          </a:p>
        </p:txBody>
      </p:sp>
    </p:spTree>
    <p:extLst>
      <p:ext uri="{BB962C8B-B14F-4D97-AF65-F5344CB8AC3E}">
        <p14:creationId xmlns:p14="http://schemas.microsoft.com/office/powerpoint/2010/main" val="3305056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09C4CE-411B-4E3F-A3D9-695D1F39F78A}" type="datetimeFigureOut">
              <a:rPr lang="en-US" smtClean="0"/>
              <a:t>11/12/2015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ABB4B-984B-4205-A1C4-EBCEB4885227}" type="slidenum">
              <a:rPr lang="en-US" smtClean="0"/>
              <a:t>‹#›</a:t>
            </a:fld>
            <a:endParaRPr lang="en-US"/>
          </a:p>
        </p:txBody>
      </p:sp>
    </p:spTree>
    <p:extLst>
      <p:ext uri="{BB962C8B-B14F-4D97-AF65-F5344CB8AC3E}">
        <p14:creationId xmlns:p14="http://schemas.microsoft.com/office/powerpoint/2010/main" val="475955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investopedia.com/terms/f/factors-production.asp" TargetMode="External"/><Relationship Id="rId2" Type="http://schemas.openxmlformats.org/officeDocument/2006/relationships/hyperlink" Target="http://www.investopedia.com/terms/c/capitalism.asp"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etheeconomy.com/films/your-tax-dollars-at-work/"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etheeconomy.com/films/globalization-who-cares-you-do/?autoplay=yes" TargetMode="External"/><Relationship Id="rId2" Type="http://schemas.openxmlformats.org/officeDocument/2006/relationships/hyperlink" Target="http://www.npr.org/sections/goatsandsoda/2014/09/15/345540221/philip-morris-sues-uruguay-over-graphic-cigarette-packagin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ECONOMIC SYSTEM</a:t>
            </a:r>
            <a:endParaRPr lang="en-US" dirty="0"/>
          </a:p>
        </p:txBody>
      </p:sp>
      <p:sp>
        <p:nvSpPr>
          <p:cNvPr id="3" name="Subtitle 2"/>
          <p:cNvSpPr>
            <a:spLocks noGrp="1"/>
          </p:cNvSpPr>
          <p:nvPr>
            <p:ph type="subTitle" idx="1"/>
          </p:nvPr>
        </p:nvSpPr>
        <p:spPr/>
        <p:txBody>
          <a:bodyPr/>
          <a:lstStyle/>
          <a:p>
            <a:r>
              <a:rPr lang="en-US" dirty="0" smtClean="0"/>
              <a:t>How a society produces </a:t>
            </a:r>
          </a:p>
          <a:p>
            <a:r>
              <a:rPr lang="en-US" dirty="0" smtClean="0"/>
              <a:t>and distributes goods and services</a:t>
            </a:r>
            <a:endParaRPr lang="en-US" dirty="0"/>
          </a:p>
        </p:txBody>
      </p:sp>
    </p:spTree>
    <p:extLst>
      <p:ext uri="{BB962C8B-B14F-4D97-AF65-F5344CB8AC3E}">
        <p14:creationId xmlns:p14="http://schemas.microsoft.com/office/powerpoint/2010/main" val="1720770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FREE MARKET Economy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46220" y="1825625"/>
            <a:ext cx="3899559" cy="4351338"/>
          </a:xfrm>
          <a:effectLst>
            <a:glow rad="647700">
              <a:srgbClr val="FFC000">
                <a:alpha val="47000"/>
              </a:srgbClr>
            </a:glow>
          </a:effectLst>
          <a:scene3d>
            <a:camera prst="orthographicFront">
              <a:rot lat="0" lon="0" rev="0"/>
            </a:camera>
            <a:lightRig rig="threePt" dir="t"/>
          </a:scene3d>
        </p:spPr>
      </p:pic>
    </p:spTree>
    <p:extLst>
      <p:ext uri="{BB962C8B-B14F-4D97-AF65-F5344CB8AC3E}">
        <p14:creationId xmlns:p14="http://schemas.microsoft.com/office/powerpoint/2010/main" val="2553063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Market Economy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Voluntary exchange of money and products in markets.</a:t>
            </a:r>
            <a:endParaRPr lang="en-US" dirty="0"/>
          </a:p>
          <a:p>
            <a:pPr marL="0" indent="0">
              <a:buNone/>
            </a:pPr>
            <a:r>
              <a:rPr lang="en-US" dirty="0" smtClean="0"/>
              <a:t>Markets exist because no one is self-sufficient. They allow us to trade or exchange things we have for what we want.</a:t>
            </a:r>
          </a:p>
          <a:p>
            <a:pPr marL="0" indent="0">
              <a:buNone/>
            </a:pPr>
            <a:r>
              <a:rPr lang="en-US" dirty="0" smtClean="0"/>
              <a:t>Each one of us tends to produce just one or a few products. This concentration of productive forces on a limited number of activities is known as </a:t>
            </a:r>
            <a:r>
              <a:rPr lang="en-US" b="1" dirty="0" smtClean="0"/>
              <a:t>specialization</a:t>
            </a:r>
            <a:r>
              <a:rPr lang="en-US" dirty="0" smtClean="0"/>
              <a:t>.</a:t>
            </a:r>
          </a:p>
          <a:p>
            <a:pPr marL="0" indent="0">
              <a:buNone/>
            </a:pPr>
            <a:r>
              <a:rPr lang="en-US" dirty="0" smtClean="0"/>
              <a:t>Because we specialize in producing a few things, we need </a:t>
            </a:r>
            <a:r>
              <a:rPr lang="en-US" b="1" dirty="0" smtClean="0"/>
              <a:t>markets</a:t>
            </a:r>
            <a:r>
              <a:rPr lang="en-US" dirty="0" smtClean="0"/>
              <a:t> to sell what we have and buy what we want.</a:t>
            </a:r>
          </a:p>
          <a:p>
            <a:pPr marL="0" indent="0">
              <a:buNone/>
            </a:pPr>
            <a:r>
              <a:rPr lang="en-US" dirty="0" smtClean="0"/>
              <a:t>In a free market system, individuals and businesses own the factors of production, make what they want, and buy what they want…</a:t>
            </a:r>
          </a:p>
          <a:p>
            <a:pPr marL="0" indent="0">
              <a:buNone/>
            </a:pPr>
            <a:endParaRPr lang="en-US" dirty="0"/>
          </a:p>
        </p:txBody>
      </p:sp>
    </p:spTree>
    <p:extLst>
      <p:ext uri="{BB962C8B-B14F-4D97-AF65-F5344CB8AC3E}">
        <p14:creationId xmlns:p14="http://schemas.microsoft.com/office/powerpoint/2010/main" val="5385875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Market- Individuals and Privately-Owned Businesses Own the Factors of Production</a:t>
            </a:r>
            <a:endParaRPr lang="en-US" dirty="0"/>
          </a:p>
        </p:txBody>
      </p:sp>
      <p:sp>
        <p:nvSpPr>
          <p:cNvPr id="3" name="Content Placeholder 2"/>
          <p:cNvSpPr>
            <a:spLocks noGrp="1"/>
          </p:cNvSpPr>
          <p:nvPr>
            <p:ph idx="1"/>
          </p:nvPr>
        </p:nvSpPr>
        <p:spPr/>
        <p:txBody>
          <a:bodyPr/>
          <a:lstStyle/>
          <a:p>
            <a:pPr marL="0" indent="0">
              <a:buNone/>
            </a:pPr>
            <a:r>
              <a:rPr lang="en-US" b="1" dirty="0" smtClean="0"/>
              <a:t>Circular flow diagram </a:t>
            </a:r>
            <a:r>
              <a:rPr lang="en-US" dirty="0" smtClean="0"/>
              <a:t>shows how individuals and businesses exchange money, resources, and products in the marketplace.</a:t>
            </a:r>
          </a:p>
          <a:p>
            <a:pPr marL="0" indent="0">
              <a:buNone/>
            </a:pPr>
            <a:r>
              <a:rPr lang="en-US" dirty="0" smtClean="0"/>
              <a:t>The players:</a:t>
            </a:r>
          </a:p>
          <a:p>
            <a:pPr marL="0" indent="0">
              <a:buNone/>
            </a:pPr>
            <a:r>
              <a:rPr lang="en-US" b="1" dirty="0" smtClean="0"/>
              <a:t>Households</a:t>
            </a:r>
            <a:r>
              <a:rPr lang="en-US" dirty="0" smtClean="0"/>
              <a:t>- people living in same residence; they are the owners of the factors of production- land, labor, and capital.</a:t>
            </a:r>
          </a:p>
          <a:p>
            <a:pPr marL="0" indent="0">
              <a:buNone/>
            </a:pPr>
            <a:r>
              <a:rPr lang="en-US" b="1" dirty="0" smtClean="0"/>
              <a:t>Firms</a:t>
            </a:r>
            <a:r>
              <a:rPr lang="en-US" dirty="0" smtClean="0"/>
              <a:t>- business organizations that transform the factors of production into products.</a:t>
            </a:r>
          </a:p>
          <a:p>
            <a:pPr marL="0" indent="0">
              <a:buNone/>
            </a:pPr>
            <a:r>
              <a:rPr lang="en-US" b="1" dirty="0" smtClean="0"/>
              <a:t>Factor market- </a:t>
            </a:r>
            <a:r>
              <a:rPr lang="en-US" dirty="0" smtClean="0"/>
              <a:t>firms pay households for land, labor, and capital.</a:t>
            </a:r>
          </a:p>
          <a:p>
            <a:pPr marL="0" indent="0">
              <a:buNone/>
            </a:pPr>
            <a:r>
              <a:rPr lang="en-US" b="1" dirty="0" smtClean="0"/>
              <a:t>Product market- </a:t>
            </a:r>
            <a:r>
              <a:rPr lang="en-US" dirty="0" smtClean="0"/>
              <a:t>households pay firms for goods and services</a:t>
            </a:r>
            <a:endParaRPr lang="en-US" dirty="0"/>
          </a:p>
        </p:txBody>
      </p:sp>
    </p:spTree>
    <p:extLst>
      <p:ext uri="{BB962C8B-B14F-4D97-AF65-F5344CB8AC3E}">
        <p14:creationId xmlns:p14="http://schemas.microsoft.com/office/powerpoint/2010/main" val="1181284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Circular Flow Diagram or Model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7109" y="1633597"/>
            <a:ext cx="9200270" cy="4849083"/>
          </a:xfrm>
        </p:spPr>
      </p:pic>
    </p:spTree>
    <p:extLst>
      <p:ext uri="{BB962C8B-B14F-4D97-AF65-F5344CB8AC3E}">
        <p14:creationId xmlns:p14="http://schemas.microsoft.com/office/powerpoint/2010/main" val="6799013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Marketplace is Self-Regulating</a:t>
            </a:r>
            <a:endParaRPr lang="en-US" dirty="0"/>
          </a:p>
        </p:txBody>
      </p:sp>
      <p:sp>
        <p:nvSpPr>
          <p:cNvPr id="3" name="Content Placeholder 2"/>
          <p:cNvSpPr>
            <a:spLocks noGrp="1"/>
          </p:cNvSpPr>
          <p:nvPr>
            <p:ph idx="1"/>
          </p:nvPr>
        </p:nvSpPr>
        <p:spPr>
          <a:xfrm>
            <a:off x="838200" y="1825624"/>
            <a:ext cx="10515600" cy="4602471"/>
          </a:xfrm>
        </p:spPr>
        <p:txBody>
          <a:bodyPr>
            <a:normAutofit lnSpcReduction="10000"/>
          </a:bodyPr>
          <a:lstStyle/>
          <a:p>
            <a:pPr marL="0" indent="0">
              <a:buNone/>
            </a:pPr>
            <a:r>
              <a:rPr lang="en-US" dirty="0" smtClean="0"/>
              <a:t>It functions through competition and individuals acting in self-interest</a:t>
            </a:r>
          </a:p>
          <a:p>
            <a:r>
              <a:rPr lang="en-US" b="1" dirty="0" smtClean="0"/>
              <a:t>Self Interest- </a:t>
            </a:r>
            <a:r>
              <a:rPr lang="en-US" dirty="0" smtClean="0"/>
              <a:t>Adam Smith, in </a:t>
            </a:r>
            <a:r>
              <a:rPr lang="en-US" i="1" dirty="0" smtClean="0"/>
              <a:t>The Wealth of Nations, </a:t>
            </a:r>
            <a:r>
              <a:rPr lang="en-US" dirty="0" smtClean="0"/>
              <a:t>observed that people are motivated by personal gain. For a market to operate efficiently, private property rights must be enforced by law</a:t>
            </a:r>
          </a:p>
          <a:p>
            <a:r>
              <a:rPr lang="en-US" b="1" dirty="0" smtClean="0"/>
              <a:t>Competition</a:t>
            </a:r>
            <a:r>
              <a:rPr lang="en-US" i="1" dirty="0" smtClean="0"/>
              <a:t>- </a:t>
            </a:r>
            <a:r>
              <a:rPr lang="en-US" dirty="0" smtClean="0"/>
              <a:t>consumers or households have the motivation or </a:t>
            </a:r>
            <a:r>
              <a:rPr lang="en-US" i="1" dirty="0" smtClean="0"/>
              <a:t>incentive</a:t>
            </a:r>
            <a:r>
              <a:rPr lang="en-US" dirty="0" smtClean="0"/>
              <a:t> to seek the lowest prices. Firms seek to make profits by increasing sales and/or prices. The struggle between consumers and firms is called competition</a:t>
            </a:r>
          </a:p>
          <a:p>
            <a:r>
              <a:rPr lang="en-US" b="1" dirty="0" smtClean="0"/>
              <a:t>The Invisible Hand- </a:t>
            </a:r>
            <a:r>
              <a:rPr lang="en-US" dirty="0" smtClean="0"/>
              <a:t>self-interest and competition work together to regulate the marketplace, all happening without any central plan or direction. The nation’s resources are thus guided to their most productive use. Can you say, “laissez faire”?</a:t>
            </a:r>
            <a:endParaRPr lang="en-US" b="1" dirty="0"/>
          </a:p>
        </p:txBody>
      </p:sp>
    </p:spTree>
    <p:extLst>
      <p:ext uri="{BB962C8B-B14F-4D97-AF65-F5344CB8AC3E}">
        <p14:creationId xmlns:p14="http://schemas.microsoft.com/office/powerpoint/2010/main" val="3405733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940147" y="373233"/>
            <a:ext cx="6372225" cy="6372225"/>
          </a:xfrm>
          <a:effectLst>
            <a:glow>
              <a:schemeClr val="accent1">
                <a:alpha val="40000"/>
              </a:schemeClr>
            </a:glow>
            <a:outerShdw blurRad="50800" dist="50800" dir="5400000" sx="1000" sy="1000" algn="ctr" rotWithShape="0">
              <a:srgbClr val="000000">
                <a:alpha val="43137"/>
              </a:srgbClr>
            </a:outerShdw>
          </a:effectLst>
        </p:spPr>
      </p:pic>
    </p:spTree>
    <p:extLst>
      <p:ext uri="{BB962C8B-B14F-4D97-AF65-F5344CB8AC3E}">
        <p14:creationId xmlns:p14="http://schemas.microsoft.com/office/powerpoint/2010/main" val="2880580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Advantages of a Free Market</a:t>
            </a:r>
            <a:endParaRPr lang="en-US" dirty="0"/>
          </a:p>
        </p:txBody>
      </p:sp>
      <p:sp>
        <p:nvSpPr>
          <p:cNvPr id="5" name="Content Placeholder 4"/>
          <p:cNvSpPr>
            <a:spLocks noGrp="1"/>
          </p:cNvSpPr>
          <p:nvPr>
            <p:ph idx="1"/>
          </p:nvPr>
        </p:nvSpPr>
        <p:spPr/>
        <p:txBody>
          <a:bodyPr/>
          <a:lstStyle/>
          <a:p>
            <a:r>
              <a:rPr lang="en-US" dirty="0" smtClean="0"/>
              <a:t>Economic Efficiency- because it’s self-regulating, a free market responds efficiently to rapid-changing conditions</a:t>
            </a:r>
          </a:p>
          <a:p>
            <a:r>
              <a:rPr lang="en-US" dirty="0" smtClean="0"/>
              <a:t>Economic Freedom- highest degree of freedom of any </a:t>
            </a:r>
            <a:r>
              <a:rPr lang="en-US" dirty="0" err="1" smtClean="0"/>
              <a:t>ststem</a:t>
            </a:r>
            <a:r>
              <a:rPr lang="en-US" dirty="0" smtClean="0"/>
              <a:t>. Workers work where they want, firms produce what they want, and consumers buy what they want </a:t>
            </a:r>
          </a:p>
          <a:p>
            <a:r>
              <a:rPr lang="en-US" dirty="0" smtClean="0"/>
              <a:t>Economic Growth- with entrepreneurs looking for profitable opportunities, </a:t>
            </a:r>
            <a:r>
              <a:rPr lang="en-US" dirty="0"/>
              <a:t>competition encourages </a:t>
            </a:r>
            <a:r>
              <a:rPr lang="en-US" dirty="0" smtClean="0"/>
              <a:t>innovation and new ideas. </a:t>
            </a:r>
          </a:p>
          <a:p>
            <a:r>
              <a:rPr lang="en-US" dirty="0" smtClean="0"/>
              <a:t>Consumer Sovereignty- consumers effectively decide what gets produced, as producers want to meet consumers’ desires. This leads to a wider variety of goods and services than other systems produce.</a:t>
            </a:r>
            <a:endParaRPr lang="en-US" dirty="0"/>
          </a:p>
          <a:p>
            <a:endParaRPr lang="en-US" dirty="0"/>
          </a:p>
        </p:txBody>
      </p:sp>
    </p:spTree>
    <p:extLst>
      <p:ext uri="{BB962C8B-B14F-4D97-AF65-F5344CB8AC3E}">
        <p14:creationId xmlns:p14="http://schemas.microsoft.com/office/powerpoint/2010/main" val="4044301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 Pure Free Market Exists!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9416" y="1825625"/>
            <a:ext cx="6953168" cy="4351338"/>
          </a:xfrm>
        </p:spPr>
      </p:pic>
    </p:spTree>
    <p:extLst>
      <p:ext uri="{BB962C8B-B14F-4D97-AF65-F5344CB8AC3E}">
        <p14:creationId xmlns:p14="http://schemas.microsoft.com/office/powerpoint/2010/main" val="16603230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Despite the advantages, a free market has its weaknesses…</a:t>
            </a:r>
            <a:endParaRPr lang="en-US" sz="3200" b="1" dirty="0"/>
          </a:p>
        </p:txBody>
      </p:sp>
      <p:sp>
        <p:nvSpPr>
          <p:cNvPr id="3" name="Content Placeholder 2"/>
          <p:cNvSpPr>
            <a:spLocks noGrp="1"/>
          </p:cNvSpPr>
          <p:nvPr>
            <p:ph idx="1"/>
          </p:nvPr>
        </p:nvSpPr>
        <p:spPr>
          <a:xfrm>
            <a:off x="838200" y="1449977"/>
            <a:ext cx="10515600" cy="4726986"/>
          </a:xfrm>
        </p:spPr>
        <p:txBody>
          <a:bodyPr>
            <a:normAutofit/>
          </a:bodyPr>
          <a:lstStyle/>
          <a:p>
            <a:pPr marL="0" indent="0">
              <a:buNone/>
            </a:pPr>
            <a:r>
              <a:rPr lang="en-US" dirty="0" smtClean="0"/>
              <a:t>Economic fairness and security </a:t>
            </a:r>
          </a:p>
          <a:p>
            <a:pPr marL="0" indent="0">
              <a:buNone/>
            </a:pPr>
            <a:r>
              <a:rPr lang="en-US" dirty="0" smtClean="0"/>
              <a:t>are difficult goals to </a:t>
            </a:r>
            <a:r>
              <a:rPr lang="en-US" dirty="0"/>
              <a:t>achieve </a:t>
            </a:r>
            <a:endParaRPr lang="en-US" dirty="0" smtClean="0"/>
          </a:p>
          <a:p>
            <a:pPr marL="0" indent="0">
              <a:buNone/>
            </a:pPr>
            <a:r>
              <a:rPr lang="en-US" dirty="0" smtClean="0"/>
              <a:t>for </a:t>
            </a:r>
            <a:r>
              <a:rPr lang="en-US" dirty="0"/>
              <a:t>many citizens </a:t>
            </a:r>
            <a:r>
              <a:rPr lang="en-US" dirty="0" smtClean="0"/>
              <a:t>in a free market </a:t>
            </a:r>
          </a:p>
          <a:p>
            <a:pPr marL="0" indent="0">
              <a:buNone/>
            </a:pPr>
            <a:r>
              <a:rPr lang="en-US" dirty="0" smtClean="0"/>
              <a:t>system. Also, public goods and </a:t>
            </a:r>
          </a:p>
          <a:p>
            <a:pPr marL="0" indent="0">
              <a:buNone/>
            </a:pPr>
            <a:r>
              <a:rPr lang="en-US" dirty="0" smtClean="0"/>
              <a:t>services (like national defense), are </a:t>
            </a:r>
          </a:p>
          <a:p>
            <a:pPr marL="0" indent="0">
              <a:buNone/>
            </a:pPr>
            <a:r>
              <a:rPr lang="en-US" dirty="0" smtClean="0"/>
              <a:t>less available because they’re not </a:t>
            </a:r>
          </a:p>
          <a:p>
            <a:pPr marL="0" indent="0">
              <a:buNone/>
            </a:pPr>
            <a:r>
              <a:rPr lang="en-US" dirty="0" smtClean="0"/>
              <a:t>profitable. Finally, many firms</a:t>
            </a:r>
          </a:p>
          <a:p>
            <a:pPr marL="0" indent="0">
              <a:buNone/>
            </a:pPr>
            <a:r>
              <a:rPr lang="en-US" dirty="0" smtClean="0"/>
              <a:t>are not forced to pay for all the </a:t>
            </a:r>
          </a:p>
          <a:p>
            <a:pPr marL="0" indent="0">
              <a:buNone/>
            </a:pPr>
            <a:r>
              <a:rPr lang="en-US" dirty="0" smtClean="0"/>
              <a:t>Costs of producing their products.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339" y="1512113"/>
            <a:ext cx="3889242" cy="4486275"/>
          </a:xfrm>
          <a:prstGeom prst="rect">
            <a:avLst/>
          </a:prstGeom>
        </p:spPr>
      </p:pic>
    </p:spTree>
    <p:extLst>
      <p:ext uri="{BB962C8B-B14F-4D97-AF65-F5344CB8AC3E}">
        <p14:creationId xmlns:p14="http://schemas.microsoft.com/office/powerpoint/2010/main" val="1637850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Centrally Planned Economy</a:t>
            </a:r>
            <a:endParaRPr lang="en-US" b="1" dirty="0"/>
          </a:p>
        </p:txBody>
      </p:sp>
      <p:sp>
        <p:nvSpPr>
          <p:cNvPr id="3" name="Content Placeholder 2"/>
          <p:cNvSpPr>
            <a:spLocks noGrp="1"/>
          </p:cNvSpPr>
          <p:nvPr>
            <p:ph idx="1"/>
          </p:nvPr>
        </p:nvSpPr>
        <p:spPr>
          <a:xfrm>
            <a:off x="562708" y="1690688"/>
            <a:ext cx="10791092" cy="4486275"/>
          </a:xfrm>
        </p:spPr>
        <p:txBody>
          <a:bodyPr>
            <a:normAutofit fontScale="92500" lnSpcReduction="20000"/>
          </a:bodyPr>
          <a:lstStyle/>
          <a:p>
            <a:pPr marL="0" indent="0">
              <a:buNone/>
            </a:pPr>
            <a:r>
              <a:rPr lang="en-US" dirty="0" smtClean="0"/>
              <a:t>A central government, not individual producers and consumers in markets, answers the key economic questions of production and consumption. A central bureaucracy collects information, then tells firms what and how much to produce.</a:t>
            </a:r>
          </a:p>
          <a:p>
            <a:pPr marL="0" indent="0">
              <a:buNone/>
            </a:pPr>
            <a:endParaRPr lang="en-US" dirty="0"/>
          </a:p>
          <a:p>
            <a:pPr marL="0" indent="0">
              <a:buNone/>
            </a:pPr>
            <a:r>
              <a:rPr lang="en-US" dirty="0" smtClean="0"/>
              <a:t>Government owns the land and capital, </a:t>
            </a:r>
          </a:p>
          <a:p>
            <a:pPr marL="0" indent="0">
              <a:buNone/>
            </a:pPr>
            <a:r>
              <a:rPr lang="en-US" dirty="0" smtClean="0"/>
              <a:t>and controls where labor works and the </a:t>
            </a:r>
          </a:p>
          <a:p>
            <a:pPr marL="0" indent="0">
              <a:buNone/>
            </a:pPr>
            <a:r>
              <a:rPr lang="en-US" dirty="0" smtClean="0"/>
              <a:t>wages provided. Free market forces of </a:t>
            </a:r>
          </a:p>
          <a:p>
            <a:pPr marL="0" indent="0">
              <a:buNone/>
            </a:pPr>
            <a:r>
              <a:rPr lang="en-US" dirty="0" smtClean="0"/>
              <a:t>self-interest and competition are absent </a:t>
            </a:r>
          </a:p>
          <a:p>
            <a:pPr marL="0" indent="0">
              <a:buNone/>
            </a:pPr>
            <a:r>
              <a:rPr lang="en-US" dirty="0" smtClean="0"/>
              <a:t>from the system. There is a lack of </a:t>
            </a:r>
          </a:p>
          <a:p>
            <a:pPr marL="0" indent="0">
              <a:buNone/>
            </a:pPr>
            <a:r>
              <a:rPr lang="en-US" dirty="0" smtClean="0"/>
              <a:t>consumer voice or sovereignty in decisions </a:t>
            </a:r>
          </a:p>
          <a:p>
            <a:pPr marL="0" indent="0">
              <a:buNone/>
            </a:pPr>
            <a:r>
              <a:rPr lang="en-US" dirty="0" smtClean="0"/>
              <a:t>about what will be produced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2832" y="2680484"/>
            <a:ext cx="3764768" cy="3764768"/>
          </a:xfrm>
          <a:prstGeom prst="rect">
            <a:avLst/>
          </a:prstGeom>
        </p:spPr>
      </p:pic>
    </p:spTree>
    <p:extLst>
      <p:ext uri="{BB962C8B-B14F-4D97-AF65-F5344CB8AC3E}">
        <p14:creationId xmlns:p14="http://schemas.microsoft.com/office/powerpoint/2010/main" val="7043080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Key Economic Questions:</a:t>
            </a:r>
            <a:endParaRPr lang="en-US" dirty="0"/>
          </a:p>
        </p:txBody>
      </p:sp>
      <p:sp>
        <p:nvSpPr>
          <p:cNvPr id="3" name="Content Placeholder 2"/>
          <p:cNvSpPr>
            <a:spLocks noGrp="1"/>
          </p:cNvSpPr>
          <p:nvPr>
            <p:ph idx="1"/>
          </p:nvPr>
        </p:nvSpPr>
        <p:spPr/>
        <p:txBody>
          <a:bodyPr>
            <a:normAutofit lnSpcReduction="10000"/>
          </a:bodyPr>
          <a:lstStyle/>
          <a:p>
            <a:r>
              <a:rPr lang="en-US" dirty="0" smtClean="0"/>
              <a:t>What goods and services </a:t>
            </a:r>
          </a:p>
          <a:p>
            <a:pPr marL="0" indent="0">
              <a:buNone/>
            </a:pPr>
            <a:r>
              <a:rPr lang="en-US" dirty="0"/>
              <a:t> </a:t>
            </a:r>
            <a:r>
              <a:rPr lang="en-US" dirty="0" smtClean="0"/>
              <a:t>  will be produced?</a:t>
            </a:r>
          </a:p>
          <a:p>
            <a:r>
              <a:rPr lang="en-US" dirty="0" smtClean="0"/>
              <a:t>How will these goods and </a:t>
            </a:r>
          </a:p>
          <a:p>
            <a:pPr marL="0" indent="0">
              <a:buNone/>
            </a:pPr>
            <a:r>
              <a:rPr lang="en-US" dirty="0"/>
              <a:t> </a:t>
            </a:r>
            <a:r>
              <a:rPr lang="en-US" dirty="0" smtClean="0"/>
              <a:t>  services be produced?</a:t>
            </a:r>
          </a:p>
          <a:p>
            <a:r>
              <a:rPr lang="en-US" dirty="0" smtClean="0"/>
              <a:t>Who will consume these </a:t>
            </a:r>
          </a:p>
          <a:p>
            <a:pPr marL="0" indent="0">
              <a:buNone/>
            </a:pPr>
            <a:r>
              <a:rPr lang="en-US" dirty="0"/>
              <a:t> </a:t>
            </a:r>
            <a:r>
              <a:rPr lang="en-US" dirty="0" smtClean="0"/>
              <a:t>  goods and services?</a:t>
            </a:r>
          </a:p>
          <a:p>
            <a:pPr marL="0" indent="0">
              <a:buNone/>
            </a:pPr>
            <a:endParaRPr lang="en-US" dirty="0"/>
          </a:p>
          <a:p>
            <a:pPr marL="0" indent="0">
              <a:buNone/>
            </a:pPr>
            <a:endParaRPr lang="en-US" dirty="0" smtClean="0"/>
          </a:p>
          <a:p>
            <a:pPr marL="0" indent="0">
              <a:buNone/>
            </a:pPr>
            <a:r>
              <a:rPr lang="en-US" dirty="0" smtClean="0"/>
              <a:t>                                                                   Humor in Product Design</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0559" y="1690688"/>
            <a:ext cx="6019800" cy="3822700"/>
          </a:xfrm>
          <a:prstGeom prst="rect">
            <a:avLst/>
          </a:prstGeom>
        </p:spPr>
      </p:pic>
    </p:spTree>
    <p:extLst>
      <p:ext uri="{BB962C8B-B14F-4D97-AF65-F5344CB8AC3E}">
        <p14:creationId xmlns:p14="http://schemas.microsoft.com/office/powerpoint/2010/main" val="3199277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Socialism and Communism</a:t>
            </a:r>
            <a:endParaRPr lang="en-US" dirty="0"/>
          </a:p>
        </p:txBody>
      </p:sp>
      <p:sp>
        <p:nvSpPr>
          <p:cNvPr id="3" name="Content Placeholder 2"/>
          <p:cNvSpPr>
            <a:spLocks noGrp="1"/>
          </p:cNvSpPr>
          <p:nvPr>
            <p:ph idx="1"/>
          </p:nvPr>
        </p:nvSpPr>
        <p:spPr/>
        <p:txBody>
          <a:bodyPr/>
          <a:lstStyle/>
          <a:p>
            <a:pPr marL="0" indent="0">
              <a:buNone/>
            </a:pP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16109"/>
            <a:ext cx="10034422" cy="2881312"/>
          </a:xfrm>
          <a:prstGeom prst="rect">
            <a:avLst/>
          </a:prstGeom>
        </p:spPr>
      </p:pic>
    </p:spTree>
    <p:extLst>
      <p:ext uri="{BB962C8B-B14F-4D97-AF65-F5344CB8AC3E}">
        <p14:creationId xmlns:p14="http://schemas.microsoft.com/office/powerpoint/2010/main" val="4278967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Socialism</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 social and political philosophy based on the belief that democratic means should be used to distribute wealth throughout a society. Real equality can only exist when political equality is coupled with economic equality. Economic equality is possible only if the public controls the centers of economic power.</a:t>
            </a:r>
          </a:p>
          <a:p>
            <a:pPr marL="0" indent="0">
              <a:buNone/>
            </a:pPr>
            <a:endParaRPr lang="en-US" dirty="0"/>
          </a:p>
          <a:p>
            <a:pPr marL="0" indent="0">
              <a:buNone/>
            </a:pPr>
            <a:r>
              <a:rPr lang="en-US" dirty="0" smtClean="0"/>
              <a:t>Socialist nations may be</a:t>
            </a:r>
          </a:p>
          <a:p>
            <a:pPr marL="0" indent="0">
              <a:buNone/>
            </a:pPr>
            <a:r>
              <a:rPr lang="en-US" dirty="0" smtClean="0"/>
              <a:t>democratic, but all require </a:t>
            </a:r>
          </a:p>
          <a:p>
            <a:pPr marL="0" indent="0">
              <a:buNone/>
            </a:pPr>
            <a:r>
              <a:rPr lang="en-US" dirty="0" smtClean="0"/>
              <a:t>a high degree of central </a:t>
            </a:r>
          </a:p>
          <a:p>
            <a:pPr marL="0" indent="0">
              <a:buNone/>
            </a:pPr>
            <a:r>
              <a:rPr lang="en-US" dirty="0" smtClean="0"/>
              <a:t>planning to achieve </a:t>
            </a:r>
          </a:p>
          <a:p>
            <a:pPr marL="0" indent="0">
              <a:buNone/>
            </a:pPr>
            <a:r>
              <a:rPr lang="en-US" dirty="0" smtClean="0"/>
              <a:t>economic equality.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8896" y="3186625"/>
            <a:ext cx="3671375" cy="3671375"/>
          </a:xfrm>
          <a:prstGeom prst="rect">
            <a:avLst/>
          </a:prstGeom>
        </p:spPr>
      </p:pic>
    </p:spTree>
    <p:extLst>
      <p:ext uri="{BB962C8B-B14F-4D97-AF65-F5344CB8AC3E}">
        <p14:creationId xmlns:p14="http://schemas.microsoft.com/office/powerpoint/2010/main" val="345711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4279364" y="481207"/>
            <a:ext cx="5891578" cy="3142175"/>
          </a:xfrm>
          <a:prstGeom prst="rect">
            <a:avLst/>
          </a:prstGeom>
        </p:spPr>
      </p:pic>
      <p:sp>
        <p:nvSpPr>
          <p:cNvPr id="2" name="Title 1"/>
          <p:cNvSpPr>
            <a:spLocks noGrp="1"/>
          </p:cNvSpPr>
          <p:nvPr>
            <p:ph type="title"/>
          </p:nvPr>
        </p:nvSpPr>
        <p:spPr/>
        <p:txBody>
          <a:bodyPr/>
          <a:lstStyle/>
          <a:p>
            <a:r>
              <a:rPr lang="en-US" dirty="0" smtClean="0"/>
              <a:t>Communism</a:t>
            </a:r>
            <a:endParaRPr lang="en-US" dirty="0"/>
          </a:p>
        </p:txBody>
      </p:sp>
      <p:sp>
        <p:nvSpPr>
          <p:cNvPr id="3" name="Content Placeholder 2"/>
          <p:cNvSpPr>
            <a:spLocks noGrp="1"/>
          </p:cNvSpPr>
          <p:nvPr>
            <p:ph idx="1"/>
          </p:nvPr>
        </p:nvSpPr>
        <p:spPr>
          <a:xfrm>
            <a:off x="1077351" y="3795102"/>
            <a:ext cx="10515600" cy="4351338"/>
          </a:xfrm>
        </p:spPr>
        <p:txBody>
          <a:bodyPr/>
          <a:lstStyle/>
          <a:p>
            <a:pPr marL="0" indent="0">
              <a:buNone/>
            </a:pPr>
            <a:r>
              <a:rPr lang="en-US" dirty="0" smtClean="0"/>
              <a:t>A political system characterized by a centrally planned economy with all economic and political power resting in the hands of the central government. Unlike socialists, communists think that a communist society can only come after violent revolution. Communist governments are authoritarian, requiring strict obedience from citizens while denying personal freedom. Historically, Communist nations have been dominated by a single political party or dictator.</a:t>
            </a:r>
            <a:endParaRPr lang="en-US" dirty="0"/>
          </a:p>
        </p:txBody>
      </p:sp>
    </p:spTree>
    <p:extLst>
      <p:ext uri="{BB962C8B-B14F-4D97-AF65-F5344CB8AC3E}">
        <p14:creationId xmlns:p14="http://schemas.microsoft.com/office/powerpoint/2010/main" val="2639272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378188"/>
            <a:ext cx="10515600" cy="1325563"/>
          </a:xfrm>
        </p:spPr>
        <p:txBody>
          <a:bodyPr>
            <a:normAutofit fontScale="90000"/>
          </a:bodyPr>
          <a:lstStyle/>
          <a:p>
            <a:r>
              <a:rPr lang="en-US" dirty="0" smtClean="0"/>
              <a:t>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t>
            </a:r>
            <a:r>
              <a:rPr lang="en-US" sz="3600" dirty="0" smtClean="0"/>
              <a:t>Karl Marx     </a:t>
            </a:r>
            <a:r>
              <a:rPr lang="en-US" dirty="0" smtClean="0"/>
              <a:t/>
            </a:r>
            <a:br>
              <a:rPr lang="en-US" dirty="0" smtClean="0"/>
            </a:br>
            <a:r>
              <a:rPr lang="en-US" dirty="0" smtClean="0"/>
              <a:t>   </a:t>
            </a:r>
            <a:br>
              <a:rPr lang="en-US" dirty="0" smtClean="0"/>
            </a:br>
            <a:r>
              <a:rPr lang="en-US" dirty="0"/>
              <a:t/>
            </a:r>
            <a:br>
              <a:rPr lang="en-US" dirty="0"/>
            </a:br>
            <a:r>
              <a:rPr lang="en-US" b="1" dirty="0" smtClean="0"/>
              <a:t>Marxism</a:t>
            </a:r>
            <a:endParaRPr lang="en-US" b="1" dirty="0"/>
          </a:p>
        </p:txBody>
      </p:sp>
      <p:sp>
        <p:nvSpPr>
          <p:cNvPr id="3" name="Content Placeholder 2"/>
          <p:cNvSpPr>
            <a:spLocks noGrp="1"/>
          </p:cNvSpPr>
          <p:nvPr>
            <p:ph idx="1"/>
          </p:nvPr>
        </p:nvSpPr>
        <p:spPr>
          <a:xfrm>
            <a:off x="746760" y="3353980"/>
            <a:ext cx="10515600" cy="4351338"/>
          </a:xfrm>
        </p:spPr>
        <p:txBody>
          <a:bodyPr>
            <a:normAutofit/>
          </a:bodyPr>
          <a:lstStyle/>
          <a:p>
            <a:pPr marL="0" indent="0">
              <a:buNone/>
            </a:pPr>
            <a:r>
              <a:rPr lang="en-US" dirty="0"/>
              <a:t>A social, political and economic philosophy that examines the effect of </a:t>
            </a:r>
            <a:r>
              <a:rPr lang="en-US" dirty="0">
                <a:hlinkClick r:id="rId2"/>
              </a:rPr>
              <a:t>capitalism</a:t>
            </a:r>
            <a:r>
              <a:rPr lang="en-US" dirty="0"/>
              <a:t> on labor, productivity and economic development. Marxism posits that the struggle between social classes, specifically between the bourgeoisie (capitalists) and proletariat (workers), defines the development of the state, and that the bourgeoisie seek to gain control of </a:t>
            </a:r>
            <a:r>
              <a:rPr lang="en-US" dirty="0" smtClean="0"/>
              <a:t>the </a:t>
            </a:r>
            <a:r>
              <a:rPr lang="en-US" dirty="0" smtClean="0">
                <a:hlinkClick r:id="rId3"/>
              </a:rPr>
              <a:t>factors </a:t>
            </a:r>
            <a:r>
              <a:rPr lang="en-US" dirty="0">
                <a:hlinkClick r:id="rId3"/>
              </a:rPr>
              <a:t>of production</a:t>
            </a:r>
            <a:r>
              <a:rPr lang="en-US" dirty="0"/>
              <a:t> from the "masses." Only by eliminating the control of the economy from private ownership will the economy continue to grow</a:t>
            </a:r>
            <a:r>
              <a:rPr lang="en-US" dirty="0" smtClean="0"/>
              <a:t>. (from </a:t>
            </a:r>
            <a:r>
              <a:rPr lang="en-US" i="1" dirty="0" smtClean="0"/>
              <a:t>Investopedia</a:t>
            </a:r>
            <a:r>
              <a:rPr lang="en-US" dirty="0" smtClean="0"/>
              <a:t>)</a:t>
            </a:r>
            <a:r>
              <a:rPr lang="en-US" dirty="0"/>
              <a:t/>
            </a:r>
            <a:br>
              <a:rPr lang="en-US" dirty="0"/>
            </a:br>
            <a:r>
              <a:rPr lang="en-US" dirty="0"/>
              <a:t/>
            </a:r>
            <a:br>
              <a:rPr lang="en-US" dirty="0"/>
            </a:b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0011" y="0"/>
            <a:ext cx="5277396" cy="3166437"/>
          </a:xfrm>
          <a:prstGeom prst="rect">
            <a:avLst/>
          </a:prstGeom>
        </p:spPr>
      </p:pic>
    </p:spTree>
    <p:extLst>
      <p:ext uri="{BB962C8B-B14F-4D97-AF65-F5344CB8AC3E}">
        <p14:creationId xmlns:p14="http://schemas.microsoft.com/office/powerpoint/2010/main" val="913512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13509"/>
          </a:xfrm>
        </p:spPr>
        <p:txBody>
          <a:bodyPr/>
          <a:lstStyle/>
          <a:p>
            <a:r>
              <a:rPr lang="en-US" dirty="0" smtClean="0"/>
              <a:t> Back in the USSR </a:t>
            </a:r>
            <a:endParaRPr lang="en-US" dirty="0"/>
          </a:p>
        </p:txBody>
      </p:sp>
      <p:sp>
        <p:nvSpPr>
          <p:cNvPr id="3" name="Content Placeholder 2"/>
          <p:cNvSpPr>
            <a:spLocks noGrp="1"/>
          </p:cNvSpPr>
          <p:nvPr>
            <p:ph idx="1"/>
          </p:nvPr>
        </p:nvSpPr>
        <p:spPr>
          <a:xfrm>
            <a:off x="996975" y="1490541"/>
            <a:ext cx="10515600" cy="5219748"/>
          </a:xfrm>
        </p:spPr>
        <p:txBody>
          <a:bodyPr>
            <a:normAutofit fontScale="92500" lnSpcReduction="10000"/>
          </a:bodyPr>
          <a:lstStyle/>
          <a:p>
            <a:pPr marL="0" indent="0">
              <a:buNone/>
            </a:pPr>
            <a:endParaRPr lang="en-US" dirty="0" smtClean="0"/>
          </a:p>
          <a:p>
            <a:pPr marL="0" indent="0">
              <a:buNone/>
            </a:pPr>
            <a:r>
              <a:rPr lang="en-US" dirty="0" smtClean="0"/>
              <a:t>Imperial rule in Russia ended after </a:t>
            </a:r>
          </a:p>
          <a:p>
            <a:pPr marL="0" indent="0">
              <a:buNone/>
            </a:pPr>
            <a:r>
              <a:rPr lang="en-US" dirty="0" smtClean="0"/>
              <a:t>two revolutions in 1917. Under </a:t>
            </a:r>
          </a:p>
          <a:p>
            <a:pPr marL="0" indent="0">
              <a:buNone/>
            </a:pPr>
            <a:r>
              <a:rPr lang="en-US" dirty="0" smtClean="0"/>
              <a:t>control of the Communist Party, </a:t>
            </a:r>
          </a:p>
          <a:p>
            <a:pPr marL="0" indent="0">
              <a:buNone/>
            </a:pPr>
            <a:r>
              <a:rPr lang="en-US" dirty="0" smtClean="0"/>
              <a:t>central planning was introduced </a:t>
            </a:r>
          </a:p>
          <a:p>
            <a:pPr marL="0" indent="0">
              <a:buNone/>
            </a:pPr>
            <a:r>
              <a:rPr lang="en-US" dirty="0" smtClean="0"/>
              <a:t>in the 1920’s and continued until the </a:t>
            </a:r>
          </a:p>
          <a:p>
            <a:pPr marL="0" indent="0">
              <a:buNone/>
            </a:pPr>
            <a:r>
              <a:rPr lang="en-US" dirty="0" smtClean="0"/>
              <a:t>breakup of the Soviet Union in </a:t>
            </a:r>
            <a:r>
              <a:rPr lang="en-US" dirty="0"/>
              <a:t>1991. </a:t>
            </a:r>
            <a:r>
              <a:rPr lang="en-US" dirty="0" smtClean="0"/>
              <a:t>             </a:t>
            </a:r>
            <a:r>
              <a:rPr lang="en-US" sz="1500" dirty="0" smtClean="0"/>
              <a:t>https</a:t>
            </a:r>
            <a:r>
              <a:rPr lang="en-US" sz="1500" dirty="0"/>
              <a:t>://www.youtube.com/watch?v=0VlBuJmgowc</a:t>
            </a:r>
            <a:endParaRPr lang="en-US" sz="1500" dirty="0" smtClean="0"/>
          </a:p>
          <a:p>
            <a:pPr marL="0" indent="0">
              <a:buNone/>
            </a:pPr>
            <a:endParaRPr lang="en-US" dirty="0"/>
          </a:p>
          <a:p>
            <a:pPr marL="0" indent="0">
              <a:buNone/>
            </a:pPr>
            <a:r>
              <a:rPr lang="en-US" dirty="0" smtClean="0"/>
              <a:t>Soviet planners used the best land, labor, and capital for the armed forces, the space program, and the production of capital goods like farm equipment and factories. “Committees” were responsible for the amount, method of production, and distribution of 24 million different goods and services!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0548" y="365125"/>
            <a:ext cx="4975924" cy="3869278"/>
          </a:xfrm>
          <a:prstGeom prst="rect">
            <a:avLst/>
          </a:prstGeom>
          <a:effectLst>
            <a:softEdge rad="279400"/>
          </a:effectLst>
        </p:spPr>
      </p:pic>
    </p:spTree>
    <p:extLst>
      <p:ext uri="{BB962C8B-B14F-4D97-AF65-F5344CB8AC3E}">
        <p14:creationId xmlns:p14="http://schemas.microsoft.com/office/powerpoint/2010/main" val="28811234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mtClean="0"/>
              <a:t>Union of Soviet Socialist Republics (USSR)</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692" y="1625895"/>
            <a:ext cx="11932292" cy="4761842"/>
          </a:xfrm>
        </p:spPr>
      </p:pic>
    </p:spTree>
    <p:extLst>
      <p:ext uri="{BB962C8B-B14F-4D97-AF65-F5344CB8AC3E}">
        <p14:creationId xmlns:p14="http://schemas.microsoft.com/office/powerpoint/2010/main" val="41162838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3954" y="173237"/>
            <a:ext cx="11207932" cy="6653219"/>
          </a:xfrm>
        </p:spPr>
      </p:pic>
    </p:spTree>
    <p:extLst>
      <p:ext uri="{BB962C8B-B14F-4D97-AF65-F5344CB8AC3E}">
        <p14:creationId xmlns:p14="http://schemas.microsoft.com/office/powerpoint/2010/main" val="20926881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08518" y="162700"/>
            <a:ext cx="6413862" cy="6381792"/>
          </a:xfrm>
        </p:spPr>
      </p:pic>
      <p:sp>
        <p:nvSpPr>
          <p:cNvPr id="2" name="Title 1"/>
          <p:cNvSpPr>
            <a:spLocks noGrp="1"/>
          </p:cNvSpPr>
          <p:nvPr>
            <p:ph type="title"/>
          </p:nvPr>
        </p:nvSpPr>
        <p:spPr/>
        <p:txBody>
          <a:bodyPr>
            <a:normAutofit/>
          </a:bodyPr>
          <a:lstStyle/>
          <a:p>
            <a:r>
              <a:rPr lang="en-US" sz="5400" b="1" dirty="0" smtClean="0">
                <a:solidFill>
                  <a:schemeClr val="bg1"/>
                </a:solidFill>
              </a:rPr>
              <a:t>                         Sputnik</a:t>
            </a:r>
            <a:endParaRPr lang="en-US" sz="5400" b="1" dirty="0">
              <a:solidFill>
                <a:schemeClr val="bg1"/>
              </a:solidFill>
            </a:endParaRPr>
          </a:p>
        </p:txBody>
      </p:sp>
    </p:spTree>
    <p:extLst>
      <p:ext uri="{BB962C8B-B14F-4D97-AF65-F5344CB8AC3E}">
        <p14:creationId xmlns:p14="http://schemas.microsoft.com/office/powerpoint/2010/main" val="17204751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194" y="-37976"/>
            <a:ext cx="10515600" cy="1325563"/>
          </a:xfrm>
        </p:spPr>
        <p:txBody>
          <a:bodyPr/>
          <a:lstStyle/>
          <a:p>
            <a:pPr algn="ctr"/>
            <a:r>
              <a:rPr lang="en-US" b="1" dirty="0" smtClean="0"/>
              <a:t>The Politburo</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1" y="1287587"/>
            <a:ext cx="11547565" cy="5323041"/>
          </a:xfrm>
        </p:spPr>
      </p:pic>
    </p:spTree>
    <p:extLst>
      <p:ext uri="{BB962C8B-B14F-4D97-AF65-F5344CB8AC3E}">
        <p14:creationId xmlns:p14="http://schemas.microsoft.com/office/powerpoint/2010/main" val="36741717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976" y="365125"/>
            <a:ext cx="9104813" cy="1325563"/>
          </a:xfrm>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4145" y="29580"/>
            <a:ext cx="10069286" cy="6721249"/>
          </a:xfrm>
        </p:spPr>
      </p:pic>
    </p:spTree>
    <p:extLst>
      <p:ext uri="{BB962C8B-B14F-4D97-AF65-F5344CB8AC3E}">
        <p14:creationId xmlns:p14="http://schemas.microsoft.com/office/powerpoint/2010/main" val="3083348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be produced?</a:t>
            </a:r>
            <a:endParaRPr lang="en-US" dirty="0"/>
          </a:p>
        </p:txBody>
      </p:sp>
      <p:sp>
        <p:nvSpPr>
          <p:cNvPr id="3" name="Content Placeholder 2"/>
          <p:cNvSpPr>
            <a:spLocks noGrp="1"/>
          </p:cNvSpPr>
          <p:nvPr>
            <p:ph idx="1"/>
          </p:nvPr>
        </p:nvSpPr>
        <p:spPr/>
        <p:txBody>
          <a:bodyPr/>
          <a:lstStyle/>
          <a:p>
            <a:r>
              <a:rPr lang="en-US" dirty="0" smtClean="0"/>
              <a:t>Food </a:t>
            </a:r>
          </a:p>
          <a:p>
            <a:r>
              <a:rPr lang="en-US" dirty="0" smtClean="0"/>
              <a:t>Shelter</a:t>
            </a:r>
          </a:p>
          <a:p>
            <a:r>
              <a:rPr lang="en-US" dirty="0" smtClean="0"/>
              <a:t>National Defense</a:t>
            </a:r>
          </a:p>
          <a:p>
            <a:r>
              <a:rPr lang="en-US" dirty="0" smtClean="0"/>
              <a:t>Heavy Industry                   </a:t>
            </a:r>
          </a:p>
          <a:p>
            <a:r>
              <a:rPr lang="en-US" dirty="0" smtClean="0"/>
              <a:t>Education</a:t>
            </a:r>
          </a:p>
          <a:p>
            <a:r>
              <a:rPr lang="en-US" dirty="0" smtClean="0"/>
              <a:t>Public Health and Welfare</a:t>
            </a:r>
          </a:p>
          <a:p>
            <a:r>
              <a:rPr lang="en-US" dirty="0" smtClean="0"/>
              <a:t>Consumer Goods</a:t>
            </a:r>
          </a:p>
          <a:p>
            <a:r>
              <a:rPr lang="en-US" dirty="0" smtClean="0"/>
              <a:t>????</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4351" y="759119"/>
            <a:ext cx="3488788" cy="5093121"/>
          </a:xfrm>
          <a:prstGeom prst="rect">
            <a:avLst/>
          </a:prstGeom>
        </p:spPr>
      </p:pic>
    </p:spTree>
    <p:extLst>
      <p:ext uri="{BB962C8B-B14F-4D97-AF65-F5344CB8AC3E}">
        <p14:creationId xmlns:p14="http://schemas.microsoft.com/office/powerpoint/2010/main" val="2052406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28" y="365125"/>
            <a:ext cx="8987245" cy="1325563"/>
          </a:xfrm>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199" y="0"/>
            <a:ext cx="9594731" cy="6896214"/>
          </a:xfrm>
        </p:spPr>
      </p:pic>
    </p:spTree>
    <p:extLst>
      <p:ext uri="{BB962C8B-B14F-4D97-AF65-F5344CB8AC3E}">
        <p14:creationId xmlns:p14="http://schemas.microsoft.com/office/powerpoint/2010/main" val="34691063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3157"/>
            <a:ext cx="10515600" cy="6992874"/>
          </a:xfrm>
          <a:effectLst>
            <a:glow rad="342900">
              <a:schemeClr val="accent1">
                <a:alpha val="40000"/>
              </a:schemeClr>
            </a:glow>
          </a:effectLst>
        </p:spPr>
      </p:pic>
    </p:spTree>
    <p:extLst>
      <p:ext uri="{BB962C8B-B14F-4D97-AF65-F5344CB8AC3E}">
        <p14:creationId xmlns:p14="http://schemas.microsoft.com/office/powerpoint/2010/main" val="285447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Soviet Agriculture</a:t>
            </a:r>
            <a:endParaRPr lang="en-US" dirty="0"/>
          </a:p>
        </p:txBody>
      </p:sp>
      <p:sp>
        <p:nvSpPr>
          <p:cNvPr id="3" name="Content Placeholder 2"/>
          <p:cNvSpPr>
            <a:spLocks noGrp="1"/>
          </p:cNvSpPr>
          <p:nvPr>
            <p:ph idx="1"/>
          </p:nvPr>
        </p:nvSpPr>
        <p:spPr/>
        <p:txBody>
          <a:bodyPr/>
          <a:lstStyle/>
          <a:p>
            <a:pPr marL="0" indent="0">
              <a:buNone/>
            </a:pPr>
            <a:r>
              <a:rPr lang="en-US" dirty="0" smtClean="0"/>
              <a:t>Large state-owned farms and “collectives” provided most agricultural production. The state provided all seeds, fertilizer, and equipment; farm wages were set by state planners.</a:t>
            </a:r>
          </a:p>
          <a:p>
            <a:pPr marL="0" indent="0">
              <a:buNone/>
            </a:pPr>
            <a:r>
              <a:rPr lang="en-US" dirty="0" smtClean="0"/>
              <a:t>Collectives were large farms leased from the state by groups of peasants. Farmers were required to produce what the government instructed them to, and received a share of the production or a set income. Workers were guaranteed employment, while the gov’t established production quotas. Under this system, people had few incentives to produce more or better crops. Formerly a wheat exporter, the USSR could not feed its own people.</a:t>
            </a:r>
            <a:endParaRPr lang="en-US" dirty="0"/>
          </a:p>
        </p:txBody>
      </p:sp>
    </p:spTree>
    <p:extLst>
      <p:ext uri="{BB962C8B-B14F-4D97-AF65-F5344CB8AC3E}">
        <p14:creationId xmlns:p14="http://schemas.microsoft.com/office/powerpoint/2010/main" val="2537820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Soviet Industry</a:t>
            </a:r>
            <a:endParaRPr lang="en-US" dirty="0"/>
          </a:p>
        </p:txBody>
      </p:sp>
      <p:sp>
        <p:nvSpPr>
          <p:cNvPr id="5" name="Content Placeholder 4"/>
          <p:cNvSpPr>
            <a:spLocks noGrp="1"/>
          </p:cNvSpPr>
          <p:nvPr>
            <p:ph idx="1"/>
          </p:nvPr>
        </p:nvSpPr>
        <p:spPr>
          <a:xfrm>
            <a:off x="838200" y="2205453"/>
            <a:ext cx="10515600" cy="4351338"/>
          </a:xfrm>
        </p:spPr>
        <p:txBody>
          <a:bodyPr>
            <a:normAutofit fontScale="925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r>
              <a:rPr lang="en-US" dirty="0" smtClean="0"/>
              <a:t>With factories also state owned, planners favored the military, the space program, and heavy industry such as chemicals, steel, and heavy machinery. Makers of consumer goods and services were stuck with lower-quality resources to make their products. With jobs and wages set by the government, workers again little incentive to work hard or innovate. Once a production quota was met, there was no reason to produce more. It was illegal for workers to start their own businesses.</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8940" y="140676"/>
            <a:ext cx="4563233" cy="3769912"/>
          </a:xfrm>
          <a:prstGeom prst="rect">
            <a:avLst/>
          </a:prstGeom>
        </p:spPr>
      </p:pic>
    </p:spTree>
    <p:extLst>
      <p:ext uri="{BB962C8B-B14F-4D97-AF65-F5344CB8AC3E}">
        <p14:creationId xmlns:p14="http://schemas.microsoft.com/office/powerpoint/2010/main" val="40085890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Soviet Consumers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“We pretend to work and they pretend to pay us”</a:t>
            </a:r>
          </a:p>
          <a:p>
            <a:pPr marL="0" indent="0">
              <a:buNone/>
            </a:pPr>
            <a:r>
              <a:rPr lang="en-US" dirty="0" smtClean="0"/>
              <a:t>Consumer goods were scarce and usually of poor quality. People had difficulty getting goods, wasting much time in long lines. Luxuries like meat were made affordable by government price setting, but were rarely available. </a:t>
            </a:r>
          </a:p>
          <a:p>
            <a:pPr marL="0" indent="0">
              <a:buNone/>
            </a:pPr>
            <a:endParaRPr lang="en-US" dirty="0" smtClean="0"/>
          </a:p>
          <a:p>
            <a:pPr marL="0" indent="0">
              <a:buNone/>
            </a:pPr>
            <a:r>
              <a:rPr lang="en-US" dirty="0" smtClean="0"/>
              <a:t>Due to a shortage </a:t>
            </a:r>
          </a:p>
          <a:p>
            <a:pPr marL="0" indent="0">
              <a:buNone/>
            </a:pPr>
            <a:r>
              <a:rPr lang="en-US" dirty="0" smtClean="0"/>
              <a:t>of housing, people often lived </a:t>
            </a:r>
          </a:p>
          <a:p>
            <a:pPr marL="0" indent="0">
              <a:buNone/>
            </a:pPr>
            <a:r>
              <a:rPr lang="en-US" dirty="0" smtClean="0"/>
              <a:t>in crowded, poorly constructed </a:t>
            </a:r>
          </a:p>
          <a:p>
            <a:pPr marL="0" indent="0">
              <a:buNone/>
            </a:pPr>
            <a:r>
              <a:rPr lang="en-US" dirty="0" smtClean="0"/>
              <a:t>apartments.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6762" y="3549907"/>
            <a:ext cx="4217572" cy="3166636"/>
          </a:xfrm>
          <a:prstGeom prst="rect">
            <a:avLst/>
          </a:prstGeom>
          <a:ln>
            <a:solidFill>
              <a:schemeClr val="tx1"/>
            </a:solidFill>
          </a:ln>
        </p:spPr>
      </p:pic>
    </p:spTree>
    <p:extLst>
      <p:ext uri="{BB962C8B-B14F-4D97-AF65-F5344CB8AC3E}">
        <p14:creationId xmlns:p14="http://schemas.microsoft.com/office/powerpoint/2010/main" val="1918578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of Centrally Planned Economies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Performance falls short of the ideals upon which the system is built</a:t>
            </a:r>
          </a:p>
          <a:p>
            <a:r>
              <a:rPr lang="en-US" dirty="0" smtClean="0"/>
              <a:t>Poor quality of products and services</a:t>
            </a:r>
          </a:p>
          <a:p>
            <a:r>
              <a:rPr lang="en-US" dirty="0" smtClean="0"/>
              <a:t>Serious shortages of non-priority goods and services</a:t>
            </a:r>
          </a:p>
          <a:p>
            <a:r>
              <a:rPr lang="en-US" dirty="0" smtClean="0"/>
              <a:t>Diminishing production levels</a:t>
            </a:r>
          </a:p>
          <a:p>
            <a:r>
              <a:rPr lang="en-US" dirty="0" smtClean="0"/>
              <a:t>Consumer needs and wants not met.</a:t>
            </a:r>
          </a:p>
          <a:p>
            <a:r>
              <a:rPr lang="en-US" dirty="0" smtClean="0"/>
              <a:t>Little incentive for workers to work hard.</a:t>
            </a:r>
          </a:p>
          <a:p>
            <a:r>
              <a:rPr lang="en-US" dirty="0" smtClean="0"/>
              <a:t>Innovation, and therefore change discouraged</a:t>
            </a:r>
          </a:p>
          <a:p>
            <a:r>
              <a:rPr lang="en-US" dirty="0" smtClean="0"/>
              <a:t>Bureaucracy large and expensive and decisions overly complicated</a:t>
            </a:r>
          </a:p>
          <a:p>
            <a:r>
              <a:rPr lang="en-US" dirty="0" smtClean="0"/>
              <a:t>Individual freedoms sacrificed to meet societal goals</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56787" y="3235569"/>
            <a:ext cx="1786596" cy="1786596"/>
          </a:xfrm>
          <a:prstGeom prst="rect">
            <a:avLst/>
          </a:prstGeom>
        </p:spPr>
      </p:pic>
    </p:spTree>
    <p:extLst>
      <p:ext uri="{BB962C8B-B14F-4D97-AF65-F5344CB8AC3E}">
        <p14:creationId xmlns:p14="http://schemas.microsoft.com/office/powerpoint/2010/main" val="612443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315" y="535577"/>
            <a:ext cx="7733211" cy="1325563"/>
          </a:xfrm>
        </p:spPr>
        <p:txBody>
          <a:bodyPr/>
          <a:lstStyle/>
          <a:p>
            <a:endParaRPr lang="en-US"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5191" y="36627"/>
            <a:ext cx="9084100" cy="6813074"/>
          </a:xfrm>
        </p:spPr>
      </p:pic>
    </p:spTree>
    <p:extLst>
      <p:ext uri="{BB962C8B-B14F-4D97-AF65-F5344CB8AC3E}">
        <p14:creationId xmlns:p14="http://schemas.microsoft.com/office/powerpoint/2010/main" val="12740711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Mixed Economy</a:t>
            </a:r>
            <a:endParaRPr lang="en-US" dirty="0"/>
          </a:p>
        </p:txBody>
      </p:sp>
      <p:sp>
        <p:nvSpPr>
          <p:cNvPr id="3" name="Content Placeholder 2"/>
          <p:cNvSpPr>
            <a:spLocks noGrp="1"/>
          </p:cNvSpPr>
          <p:nvPr>
            <p:ph idx="1"/>
          </p:nvPr>
        </p:nvSpPr>
        <p:spPr/>
        <p:txBody>
          <a:bodyPr/>
          <a:lstStyle/>
          <a:p>
            <a:r>
              <a:rPr lang="en-US" dirty="0" smtClean="0"/>
              <a:t>Has elements off traditional, command, and market economies</a:t>
            </a:r>
          </a:p>
          <a:p>
            <a:r>
              <a:rPr lang="en-US" dirty="0" smtClean="0"/>
              <a:t>Most common type of economic system</a:t>
            </a:r>
          </a:p>
          <a:p>
            <a:r>
              <a:rPr lang="en-US" dirty="0" smtClean="0"/>
              <a:t>Even the most market-based economies have elements of</a:t>
            </a:r>
          </a:p>
          <a:p>
            <a:pPr marL="0" indent="0">
              <a:buNone/>
            </a:pPr>
            <a:r>
              <a:rPr lang="en-US" dirty="0" smtClean="0"/>
              <a:t>   central planning</a:t>
            </a:r>
          </a:p>
          <a:p>
            <a:r>
              <a:rPr lang="en-US" dirty="0" smtClean="0"/>
              <a:t>Government purchases land, labor, and capital in the factor market</a:t>
            </a:r>
          </a:p>
          <a:p>
            <a:r>
              <a:rPr lang="en-US" dirty="0" smtClean="0"/>
              <a:t>Government purchases goods &amp; services in the product market</a:t>
            </a:r>
          </a:p>
          <a:p>
            <a:r>
              <a:rPr lang="en-US" dirty="0" smtClean="0"/>
              <a:t>Households and businesses pay taxes to support government </a:t>
            </a:r>
            <a:endParaRPr lang="en-US" dirty="0"/>
          </a:p>
        </p:txBody>
      </p:sp>
    </p:spTree>
    <p:extLst>
      <p:ext uri="{BB962C8B-B14F-4D97-AF65-F5344CB8AC3E}">
        <p14:creationId xmlns:p14="http://schemas.microsoft.com/office/powerpoint/2010/main" val="9340694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611" y="417377"/>
            <a:ext cx="7996645" cy="1325563"/>
          </a:xfrm>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3851" y="15739"/>
            <a:ext cx="9039224" cy="6900913"/>
          </a:xfrm>
        </p:spPr>
      </p:pic>
    </p:spTree>
    <p:extLst>
      <p:ext uri="{BB962C8B-B14F-4D97-AF65-F5344CB8AC3E}">
        <p14:creationId xmlns:p14="http://schemas.microsoft.com/office/powerpoint/2010/main" val="25649185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250" y="-4222572"/>
            <a:ext cx="12335691" cy="9251770"/>
          </a:xfrm>
        </p:spPr>
      </p:pic>
      <p:sp>
        <p:nvSpPr>
          <p:cNvPr id="2" name="Title 1"/>
          <p:cNvSpPr>
            <a:spLocks noGrp="1"/>
          </p:cNvSpPr>
          <p:nvPr>
            <p:ph type="title"/>
          </p:nvPr>
        </p:nvSpPr>
        <p:spPr>
          <a:xfrm>
            <a:off x="0" y="5133068"/>
            <a:ext cx="12070080" cy="1325563"/>
          </a:xfrm>
        </p:spPr>
        <p:txBody>
          <a:bodyPr/>
          <a:lstStyle/>
          <a:p>
            <a:pPr algn="ctr"/>
            <a:r>
              <a:rPr lang="en-US" b="1" dirty="0" smtClean="0"/>
              <a:t>The degree of government intervention </a:t>
            </a:r>
            <a:br>
              <a:rPr lang="en-US" b="1" dirty="0" smtClean="0"/>
            </a:br>
            <a:r>
              <a:rPr lang="en-US" b="1" dirty="0" smtClean="0"/>
              <a:t>                           varies </a:t>
            </a:r>
            <a:r>
              <a:rPr lang="en-US" b="1" dirty="0" smtClean="0"/>
              <a:t>among </a:t>
            </a:r>
            <a:r>
              <a:rPr lang="en-US" b="1" dirty="0" smtClean="0"/>
              <a:t>nations           </a:t>
            </a:r>
            <a:r>
              <a:rPr lang="en-US" sz="1400" b="1" dirty="0" smtClean="0"/>
              <a:t>also, see 2005 Economics, Pg. 41</a:t>
            </a:r>
            <a:endParaRPr lang="en-US" sz="1400" b="1" dirty="0"/>
          </a:p>
        </p:txBody>
      </p:sp>
    </p:spTree>
    <p:extLst>
      <p:ext uri="{BB962C8B-B14F-4D97-AF65-F5344CB8AC3E}">
        <p14:creationId xmlns:p14="http://schemas.microsoft.com/office/powerpoint/2010/main" val="3580590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should goods and services be produced?</a:t>
            </a:r>
            <a:endParaRPr lang="en-US" dirty="0"/>
          </a:p>
        </p:txBody>
      </p:sp>
      <p:sp>
        <p:nvSpPr>
          <p:cNvPr id="3" name="Content Placeholder 2"/>
          <p:cNvSpPr>
            <a:spLocks noGrp="1"/>
          </p:cNvSpPr>
          <p:nvPr>
            <p:ph idx="1"/>
          </p:nvPr>
        </p:nvSpPr>
        <p:spPr>
          <a:xfrm>
            <a:off x="838200" y="1825625"/>
            <a:ext cx="10515600" cy="4729920"/>
          </a:xfrm>
        </p:spPr>
        <p:txBody>
          <a:bodyPr>
            <a:normAutofit fontScale="77500" lnSpcReduction="20000"/>
          </a:bodyPr>
          <a:lstStyle/>
          <a:p>
            <a:pPr marL="0" indent="0">
              <a:buNone/>
            </a:pPr>
            <a:r>
              <a:rPr lang="en-US" b="1" dirty="0" smtClean="0"/>
              <a:t>What resources will be used?</a:t>
            </a:r>
          </a:p>
          <a:p>
            <a:pPr marL="0" indent="0">
              <a:buNone/>
            </a:pPr>
            <a:endParaRPr lang="en-US" dirty="0" smtClean="0"/>
          </a:p>
          <a:p>
            <a:pPr marL="0" indent="0">
              <a:buNone/>
            </a:pPr>
            <a:r>
              <a:rPr lang="en-US" dirty="0" smtClean="0"/>
              <a:t>Do we make electricity with coal, oil, natural gas, wind, solar, or nuclear?</a:t>
            </a:r>
          </a:p>
          <a:p>
            <a:pPr marL="0" indent="0">
              <a:buNone/>
            </a:pPr>
            <a:endParaRPr lang="en-US" dirty="0" smtClean="0"/>
          </a:p>
          <a:p>
            <a:pPr marL="0" indent="0">
              <a:buNone/>
            </a:pPr>
            <a:r>
              <a:rPr lang="en-US" dirty="0" smtClean="0"/>
              <a:t>Do we deliver education online </a:t>
            </a:r>
          </a:p>
          <a:p>
            <a:pPr marL="0" indent="0">
              <a:buNone/>
            </a:pPr>
            <a:r>
              <a:rPr lang="en-US" dirty="0" smtClean="0"/>
              <a:t>or in classes with teachers?</a:t>
            </a:r>
            <a:endParaRPr lang="en-US" dirty="0"/>
          </a:p>
          <a:p>
            <a:pPr marL="0" indent="0">
              <a:buNone/>
            </a:pPr>
            <a:endParaRPr lang="en-US" dirty="0" smtClean="0"/>
          </a:p>
          <a:p>
            <a:pPr marL="0" indent="0">
              <a:buNone/>
            </a:pPr>
            <a:r>
              <a:rPr lang="en-US" dirty="0" smtClean="0"/>
              <a:t>Do we grow food on large corporate </a:t>
            </a:r>
          </a:p>
          <a:p>
            <a:pPr marL="0" indent="0">
              <a:buNone/>
            </a:pPr>
            <a:r>
              <a:rPr lang="en-US" dirty="0" smtClean="0"/>
              <a:t>farms or small organic farms?</a:t>
            </a:r>
          </a:p>
          <a:p>
            <a:pPr marL="0" indent="0">
              <a:buNone/>
            </a:pPr>
            <a:endParaRPr lang="en-US" dirty="0"/>
          </a:p>
          <a:p>
            <a:pPr marL="0" indent="0">
              <a:buNone/>
            </a:pPr>
            <a:r>
              <a:rPr lang="en-US" i="1" dirty="0" smtClean="0"/>
              <a:t>All the stuff we need requires</a:t>
            </a:r>
          </a:p>
          <a:p>
            <a:pPr marL="0" indent="0">
              <a:buNone/>
            </a:pPr>
            <a:r>
              <a:rPr lang="en-US" i="1" dirty="0" smtClean="0"/>
              <a:t>land, labor, and capital-  </a:t>
            </a:r>
          </a:p>
          <a:p>
            <a:pPr marL="0" indent="0">
              <a:buNone/>
            </a:pPr>
            <a:r>
              <a:rPr lang="en-US" i="1" dirty="0" smtClean="0"/>
              <a:t>the factors of production…</a:t>
            </a:r>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4874" y="3262107"/>
            <a:ext cx="4065564" cy="3469281"/>
          </a:xfrm>
          <a:prstGeom prst="rect">
            <a:avLst/>
          </a:prstGeom>
        </p:spPr>
      </p:pic>
    </p:spTree>
    <p:extLst>
      <p:ext uri="{BB962C8B-B14F-4D97-AF65-F5344CB8AC3E}">
        <p14:creationId xmlns:p14="http://schemas.microsoft.com/office/powerpoint/2010/main" val="1314546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United States (boy are we mixed!)</a:t>
            </a:r>
            <a:endParaRPr lang="en-US" dirty="0"/>
          </a:p>
        </p:txBody>
      </p:sp>
      <p:sp>
        <p:nvSpPr>
          <p:cNvPr id="3" name="Content Placeholder 2"/>
          <p:cNvSpPr>
            <a:spLocks noGrp="1"/>
          </p:cNvSpPr>
          <p:nvPr>
            <p:ph idx="1"/>
          </p:nvPr>
        </p:nvSpPr>
        <p:spPr>
          <a:xfrm>
            <a:off x="838200" y="1825625"/>
            <a:ext cx="10515600" cy="4744992"/>
          </a:xfrm>
        </p:spPr>
        <p:txBody>
          <a:bodyPr>
            <a:normAutofit fontScale="92500" lnSpcReduction="10000"/>
          </a:bodyPr>
          <a:lstStyle/>
          <a:p>
            <a:pPr marL="0" indent="0">
              <a:buNone/>
            </a:pPr>
            <a:r>
              <a:rPr lang="en-US" dirty="0" smtClean="0"/>
              <a:t>The market economy with private property rights dominates in the USA, but the government has much involvement in the economy</a:t>
            </a:r>
            <a:r>
              <a:rPr lang="en-US" dirty="0" smtClean="0"/>
              <a:t>.          </a:t>
            </a:r>
            <a:r>
              <a:rPr lang="en-US" sz="1500" dirty="0" smtClean="0"/>
              <a:t>2013 Economics, Pg. 58</a:t>
            </a:r>
            <a:endParaRPr lang="en-US" sz="1500" dirty="0" smtClean="0"/>
          </a:p>
          <a:p>
            <a:pPr marL="0" indent="0">
              <a:buNone/>
            </a:pPr>
            <a:endParaRPr lang="en-US" dirty="0" smtClean="0"/>
          </a:p>
          <a:p>
            <a:pPr marL="0" indent="0">
              <a:buNone/>
            </a:pPr>
            <a:r>
              <a:rPr lang="en-US" dirty="0" smtClean="0"/>
              <a:t>Examples: roads, schools, national defense, police and fire protection, government-owned utilities (as in Tallahassee), Social Security, Medicare &amp; Medicaid, food stamps, Pell Grants, the minimum wage, regulations on air and water quality, etc.</a:t>
            </a:r>
          </a:p>
          <a:p>
            <a:pPr marL="0" indent="0">
              <a:buNone/>
            </a:pPr>
            <a:r>
              <a:rPr lang="en-US" sz="1500" dirty="0">
                <a:hlinkClick r:id="rId2"/>
              </a:rPr>
              <a:t>https://wetheeconomy.com/films/your-tax-dollars-at-work/</a:t>
            </a:r>
            <a:endParaRPr lang="en-US" sz="1500" dirty="0" smtClean="0"/>
          </a:p>
          <a:p>
            <a:pPr marL="0" indent="0">
              <a:buNone/>
            </a:pPr>
            <a:endParaRPr lang="en-US" dirty="0"/>
          </a:p>
          <a:p>
            <a:pPr marL="0" indent="0">
              <a:buNone/>
            </a:pPr>
            <a:r>
              <a:rPr lang="en-US" dirty="0" smtClean="0"/>
              <a:t>More and more, the USA is part of a global economy, where trade in world markets is vital to our national interests. Globalization has been facilitated by advanced communication &amp; transport systems </a:t>
            </a:r>
          </a:p>
          <a:p>
            <a:pPr marL="0" indent="0">
              <a:buNone/>
            </a:pPr>
            <a:endParaRPr lang="en-US" dirty="0"/>
          </a:p>
        </p:txBody>
      </p:sp>
    </p:spTree>
    <p:extLst>
      <p:ext uri="{BB962C8B-B14F-4D97-AF65-F5344CB8AC3E}">
        <p14:creationId xmlns:p14="http://schemas.microsoft.com/office/powerpoint/2010/main" val="31185564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Trade Agreements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North American Free Trade Agreement (NAFTA)</a:t>
            </a:r>
          </a:p>
          <a:p>
            <a:pPr marL="0" indent="0">
              <a:buNone/>
            </a:pPr>
            <a:r>
              <a:rPr lang="en-US" dirty="0" smtClean="0"/>
              <a:t>Signed by President Clinton in 1994, this </a:t>
            </a:r>
            <a:r>
              <a:rPr lang="en-US" dirty="0"/>
              <a:t>agreement </a:t>
            </a:r>
            <a:r>
              <a:rPr lang="en-US" dirty="0" smtClean="0"/>
              <a:t>between Canada, Mexico, and the United States, creates </a:t>
            </a:r>
            <a:r>
              <a:rPr lang="en-US" dirty="0"/>
              <a:t>a trilateral </a:t>
            </a:r>
            <a:r>
              <a:rPr lang="en-US" dirty="0" smtClean="0"/>
              <a:t>rules-based trade bloc in North America</a:t>
            </a:r>
          </a:p>
          <a:p>
            <a:r>
              <a:rPr lang="en-US" dirty="0" smtClean="0"/>
              <a:t>Trans-Pacific Partnership Free Trade Agreement (TPP)</a:t>
            </a:r>
          </a:p>
          <a:p>
            <a:pPr marL="0" indent="0">
              <a:buNone/>
            </a:pPr>
            <a:r>
              <a:rPr lang="en-US" dirty="0" smtClean="0"/>
              <a:t>The TPP is a proposed free-trade </a:t>
            </a:r>
            <a:r>
              <a:rPr lang="en-US" dirty="0"/>
              <a:t>agreement that would open up markets in Asia to the United States, and create new rules for all of these countries to operate under when trading with each other</a:t>
            </a:r>
            <a:r>
              <a:rPr lang="en-US" dirty="0" smtClean="0"/>
              <a:t>. </a:t>
            </a:r>
          </a:p>
          <a:p>
            <a:r>
              <a:rPr lang="en-US" dirty="0" smtClean="0"/>
              <a:t>Transatlantic Trade and Investment Partnership (TTIP)</a:t>
            </a:r>
          </a:p>
          <a:p>
            <a:pPr marL="0" indent="0">
              <a:buNone/>
            </a:pPr>
            <a:r>
              <a:rPr lang="en-US" dirty="0" smtClean="0"/>
              <a:t>The TTIP is another proposed free trade agreement between the USA and the European Union</a:t>
            </a:r>
          </a:p>
          <a:p>
            <a:pPr marL="0" indent="0">
              <a:buNone/>
            </a:pPr>
            <a:r>
              <a:rPr lang="en-US" sz="1500" dirty="0"/>
              <a:t>See </a:t>
            </a:r>
            <a:r>
              <a:rPr lang="en-US" sz="1500" dirty="0">
                <a:hlinkClick r:id="rId2"/>
              </a:rPr>
              <a:t>http://</a:t>
            </a:r>
            <a:r>
              <a:rPr lang="en-US" sz="1500" dirty="0" smtClean="0">
                <a:hlinkClick r:id="rId2"/>
              </a:rPr>
              <a:t>www.npr.org/sections/goatsandsoda/2014/09/15/345540221/philip-morris-sues-uruguay-over-graphic-cigarette-packaging</a:t>
            </a:r>
            <a:endParaRPr lang="en-US" sz="1500" dirty="0" smtClean="0"/>
          </a:p>
          <a:p>
            <a:pPr marL="0" indent="0">
              <a:buNone/>
            </a:pPr>
            <a:r>
              <a:rPr lang="en-US" sz="1500" dirty="0" smtClean="0">
                <a:hlinkClick r:id="rId3"/>
              </a:rPr>
              <a:t>https</a:t>
            </a:r>
            <a:r>
              <a:rPr lang="en-US" sz="1500" dirty="0">
                <a:hlinkClick r:id="rId3"/>
              </a:rPr>
              <a:t>://wetheeconomy.com/films/globalization-who-cares-you-do/?autoplay=yes</a:t>
            </a:r>
            <a:endParaRPr lang="en-US" sz="1500" dirty="0"/>
          </a:p>
        </p:txBody>
      </p:sp>
    </p:spTree>
    <p:extLst>
      <p:ext uri="{BB962C8B-B14F-4D97-AF65-F5344CB8AC3E}">
        <p14:creationId xmlns:p14="http://schemas.microsoft.com/office/powerpoint/2010/main" val="35876842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6655" y="57944"/>
            <a:ext cx="9037320" cy="6777990"/>
          </a:xfrm>
        </p:spPr>
      </p:pic>
      <p:sp>
        <p:nvSpPr>
          <p:cNvPr id="2" name="Title 1"/>
          <p:cNvSpPr>
            <a:spLocks noGrp="1"/>
          </p:cNvSpPr>
          <p:nvPr>
            <p:ph type="title"/>
          </p:nvPr>
        </p:nvSpPr>
        <p:spPr>
          <a:xfrm>
            <a:off x="2821577" y="5844790"/>
            <a:ext cx="8477795" cy="1325563"/>
          </a:xfrm>
        </p:spPr>
        <p:txBody>
          <a:bodyPr/>
          <a:lstStyle/>
          <a:p>
            <a:r>
              <a:rPr lang="en-US" b="1" dirty="0" smtClean="0"/>
              <a:t>Multinational Corporations</a:t>
            </a:r>
            <a:endParaRPr lang="en-US" b="1" dirty="0"/>
          </a:p>
        </p:txBody>
      </p:sp>
    </p:spTree>
    <p:extLst>
      <p:ext uri="{BB962C8B-B14F-4D97-AF65-F5344CB8AC3E}">
        <p14:creationId xmlns:p14="http://schemas.microsoft.com/office/powerpoint/2010/main" val="30698838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804" y="182245"/>
            <a:ext cx="10515600" cy="1325563"/>
          </a:xfrm>
        </p:spPr>
        <p:txBody>
          <a:bodyPr>
            <a:normAutofit/>
          </a:bodyPr>
          <a:lstStyle/>
          <a:p>
            <a:r>
              <a:rPr lang="en-US" sz="4000" b="1" dirty="0" smtClean="0"/>
              <a:t>   </a:t>
            </a:r>
            <a:r>
              <a:rPr lang="en-US" sz="3600" b="1" dirty="0" smtClean="0"/>
              <a:t>Elements that go into the production of cell phones</a:t>
            </a:r>
            <a:endParaRPr lang="en-US" sz="36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1155" y="1214052"/>
            <a:ext cx="10150898" cy="5657011"/>
          </a:xfrm>
        </p:spPr>
      </p:pic>
    </p:spTree>
    <p:extLst>
      <p:ext uri="{BB962C8B-B14F-4D97-AF65-F5344CB8AC3E}">
        <p14:creationId xmlns:p14="http://schemas.microsoft.com/office/powerpoint/2010/main" val="1282682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consumes goods and services?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Our economic output is staggering in size, </a:t>
            </a:r>
          </a:p>
          <a:p>
            <a:pPr marL="0" indent="0">
              <a:buNone/>
            </a:pPr>
            <a:r>
              <a:rPr lang="en-US" dirty="0" smtClean="0"/>
              <a:t>but the quantities are not unlimited!</a:t>
            </a:r>
          </a:p>
          <a:p>
            <a:pPr marL="0" indent="0">
              <a:buNone/>
            </a:pPr>
            <a:endParaRPr lang="en-US" dirty="0" smtClean="0"/>
          </a:p>
          <a:p>
            <a:pPr marL="0" indent="0">
              <a:buNone/>
            </a:pPr>
            <a:r>
              <a:rPr lang="en-US" dirty="0" smtClean="0"/>
              <a:t>How does this abundance get divided up? This depends on how a society’s income is distributed. Factor payments are the income people receive for supplying the factors of production: land, labor, human and physical capital, and entrepreneurship.</a:t>
            </a:r>
          </a:p>
          <a:p>
            <a:pPr marL="0" indent="0">
              <a:buNone/>
            </a:pPr>
            <a:endParaRPr lang="en-US" dirty="0"/>
          </a:p>
          <a:p>
            <a:pPr marL="0" indent="0">
              <a:buNone/>
            </a:pPr>
            <a:r>
              <a:rPr lang="en-US" dirty="0" smtClean="0"/>
              <a:t>The question of who gets to consume which goods and services depends on the social values and goals of a society.</a:t>
            </a:r>
            <a:endParaRPr lang="en-US" dirty="0"/>
          </a:p>
        </p:txBody>
      </p:sp>
    </p:spTree>
    <p:extLst>
      <p:ext uri="{BB962C8B-B14F-4D97-AF65-F5344CB8AC3E}">
        <p14:creationId xmlns:p14="http://schemas.microsoft.com/office/powerpoint/2010/main" val="1602777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Goals</a:t>
            </a:r>
            <a:endParaRPr lang="en-US" dirty="0"/>
          </a:p>
        </p:txBody>
      </p:sp>
      <p:sp>
        <p:nvSpPr>
          <p:cNvPr id="3" name="Content Placeholder 2"/>
          <p:cNvSpPr>
            <a:spLocks noGrp="1"/>
          </p:cNvSpPr>
          <p:nvPr>
            <p:ph idx="1"/>
          </p:nvPr>
        </p:nvSpPr>
        <p:spPr/>
        <p:txBody>
          <a:bodyPr>
            <a:normAutofit fontScale="92500"/>
          </a:bodyPr>
          <a:lstStyle/>
          <a:p>
            <a:r>
              <a:rPr lang="en-US" dirty="0" smtClean="0"/>
              <a:t>Economic Efficiency: Making the most of scarce resources</a:t>
            </a:r>
          </a:p>
          <a:p>
            <a:r>
              <a:rPr lang="en-US" dirty="0" smtClean="0"/>
              <a:t>Economic Freedom: Freedom from government intervention in the production of goods and services</a:t>
            </a:r>
          </a:p>
          <a:p>
            <a:r>
              <a:rPr lang="en-US" dirty="0" smtClean="0"/>
              <a:t>Economic Security and Predictability: Assurance that goods and services will be available, payments will be made on time, and a safety net will protect individuals in times of general or personal economic crisis.</a:t>
            </a:r>
          </a:p>
          <a:p>
            <a:r>
              <a:rPr lang="en-US" dirty="0" smtClean="0"/>
              <a:t>Economic Growth and Innovation: Innovation leads to economic growth, and economic growth leads to a higher standard of living.</a:t>
            </a:r>
          </a:p>
          <a:p>
            <a:r>
              <a:rPr lang="en-US" dirty="0" smtClean="0"/>
              <a:t>Other Goals: Economic equity or fairness, environmental protection, civil rights, universal medical care, etc.</a:t>
            </a:r>
            <a:endParaRPr lang="en-US" dirty="0"/>
          </a:p>
        </p:txBody>
      </p:sp>
    </p:spTree>
    <p:extLst>
      <p:ext uri="{BB962C8B-B14F-4D97-AF65-F5344CB8AC3E}">
        <p14:creationId xmlns:p14="http://schemas.microsoft.com/office/powerpoint/2010/main" val="2372868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Economic Systems</a:t>
            </a:r>
            <a:endParaRPr lang="en-US" dirty="0"/>
          </a:p>
        </p:txBody>
      </p:sp>
      <p:sp>
        <p:nvSpPr>
          <p:cNvPr id="3" name="Content Placeholder 2"/>
          <p:cNvSpPr>
            <a:spLocks noGrp="1"/>
          </p:cNvSpPr>
          <p:nvPr>
            <p:ph idx="1"/>
          </p:nvPr>
        </p:nvSpPr>
        <p:spPr/>
        <p:txBody>
          <a:bodyPr/>
          <a:lstStyle/>
          <a:p>
            <a:pPr marL="0" indent="0">
              <a:buNone/>
            </a:pPr>
            <a:r>
              <a:rPr lang="en-US" dirty="0" smtClean="0"/>
              <a:t>These following systems address the</a:t>
            </a:r>
          </a:p>
          <a:p>
            <a:pPr marL="0" indent="0">
              <a:buNone/>
            </a:pPr>
            <a:r>
              <a:rPr lang="en-US" dirty="0" smtClean="0"/>
              <a:t> three economic questions:</a:t>
            </a:r>
          </a:p>
          <a:p>
            <a:r>
              <a:rPr lang="en-US" b="1" dirty="0" smtClean="0"/>
              <a:t>Traditional Economy</a:t>
            </a:r>
            <a:r>
              <a:rPr lang="en-US" dirty="0" smtClean="0"/>
              <a:t>, which relies on customs and rituals.</a:t>
            </a:r>
          </a:p>
          <a:p>
            <a:r>
              <a:rPr lang="en-US" b="1" dirty="0" smtClean="0"/>
              <a:t>Market Economy</a:t>
            </a:r>
            <a:r>
              <a:rPr lang="en-US" dirty="0" smtClean="0"/>
              <a:t>, in which individuals make decisions based on trade free of government intervention.</a:t>
            </a:r>
          </a:p>
          <a:p>
            <a:r>
              <a:rPr lang="en-US" b="1" dirty="0" smtClean="0"/>
              <a:t>Command (or Centrally Planned) Economy</a:t>
            </a:r>
            <a:r>
              <a:rPr lang="en-US" dirty="0" smtClean="0"/>
              <a:t>, in which a central government answers the economic questions.</a:t>
            </a:r>
          </a:p>
          <a:p>
            <a:r>
              <a:rPr lang="en-US" b="1" dirty="0" smtClean="0"/>
              <a:t>Mixed Economy</a:t>
            </a:r>
            <a:r>
              <a:rPr lang="en-US" dirty="0" smtClean="0"/>
              <a:t>, which have a mixture of free markets and government involvement. Most modern economies are of this type.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7746" y="365125"/>
            <a:ext cx="3295065" cy="2444726"/>
          </a:xfrm>
          <a:prstGeom prst="rect">
            <a:avLst/>
          </a:prstGeom>
        </p:spPr>
      </p:pic>
    </p:spTree>
    <p:extLst>
      <p:ext uri="{BB962C8B-B14F-4D97-AF65-F5344CB8AC3E}">
        <p14:creationId xmlns:p14="http://schemas.microsoft.com/office/powerpoint/2010/main" val="345766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1508" y="501401"/>
            <a:ext cx="7607244" cy="5530023"/>
          </a:xfrm>
        </p:spPr>
      </p:pic>
      <p:sp>
        <p:nvSpPr>
          <p:cNvPr id="2" name="Title 1"/>
          <p:cNvSpPr>
            <a:spLocks noGrp="1"/>
          </p:cNvSpPr>
          <p:nvPr>
            <p:ph type="title"/>
          </p:nvPr>
        </p:nvSpPr>
        <p:spPr/>
        <p:txBody>
          <a:bodyPr/>
          <a:lstStyle/>
          <a:p>
            <a:pPr algn="ctr"/>
            <a:r>
              <a:rPr lang="en-US" b="1" dirty="0" smtClean="0"/>
              <a:t>Traditional Economy!</a:t>
            </a:r>
            <a:endParaRPr lang="en-US" b="1" dirty="0"/>
          </a:p>
        </p:txBody>
      </p:sp>
    </p:spTree>
    <p:extLst>
      <p:ext uri="{BB962C8B-B14F-4D97-AF65-F5344CB8AC3E}">
        <p14:creationId xmlns:p14="http://schemas.microsoft.com/office/powerpoint/2010/main" val="906122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Traditional Economy </a:t>
            </a:r>
            <a:endParaRPr lang="en-US" dirty="0"/>
          </a:p>
        </p:txBody>
      </p:sp>
      <p:sp>
        <p:nvSpPr>
          <p:cNvPr id="3" name="Content Placeholder 2"/>
          <p:cNvSpPr>
            <a:spLocks noGrp="1"/>
          </p:cNvSpPr>
          <p:nvPr>
            <p:ph idx="1"/>
          </p:nvPr>
        </p:nvSpPr>
        <p:spPr/>
        <p:txBody>
          <a:bodyPr/>
          <a:lstStyle/>
          <a:p>
            <a:r>
              <a:rPr lang="en-US" dirty="0" smtClean="0"/>
              <a:t>Based on custom or ritual,</a:t>
            </a:r>
            <a:r>
              <a:rPr lang="en-US" dirty="0"/>
              <a:t> </a:t>
            </a:r>
            <a:r>
              <a:rPr lang="en-US" dirty="0" smtClean="0"/>
              <a:t>with little </a:t>
            </a:r>
            <a:r>
              <a:rPr lang="en-US" dirty="0"/>
              <a:t>room for innovation or change</a:t>
            </a:r>
          </a:p>
          <a:p>
            <a:r>
              <a:rPr lang="en-US" dirty="0" smtClean="0"/>
              <a:t>Revolves around the family with work divided along gender lines </a:t>
            </a:r>
          </a:p>
          <a:p>
            <a:r>
              <a:rPr lang="en-US" dirty="0" smtClean="0"/>
              <a:t>Tends to stay small &amp; close, people work to support entire community</a:t>
            </a:r>
          </a:p>
          <a:p>
            <a:r>
              <a:rPr lang="en-US" dirty="0" smtClean="0"/>
              <a:t>Agricultural and hunting practices often lie at the heart of people’s lives, laws, and religious beliefs</a:t>
            </a:r>
          </a:p>
          <a:p>
            <a:r>
              <a:rPr lang="en-US" dirty="0" smtClean="0"/>
              <a:t>Tend to resist change and remain stagnant, thus slow to adopt new ideas and technology</a:t>
            </a:r>
          </a:p>
          <a:p>
            <a:r>
              <a:rPr lang="en-US" dirty="0" smtClean="0"/>
              <a:t>Poor access to modern goods and services, with difficulty dealing with effects of environmental disaster.</a:t>
            </a:r>
          </a:p>
          <a:p>
            <a:endParaRPr lang="en-US" dirty="0" smtClean="0"/>
          </a:p>
          <a:p>
            <a:endParaRPr lang="en-US" dirty="0"/>
          </a:p>
        </p:txBody>
      </p:sp>
    </p:spTree>
    <p:extLst>
      <p:ext uri="{BB962C8B-B14F-4D97-AF65-F5344CB8AC3E}">
        <p14:creationId xmlns:p14="http://schemas.microsoft.com/office/powerpoint/2010/main" val="4044018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1254</TotalTime>
  <Words>1941</Words>
  <Application>Microsoft Office PowerPoint</Application>
  <PresentationFormat>Widescreen</PresentationFormat>
  <Paragraphs>191</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Calibri Light</vt:lpstr>
      <vt:lpstr>Office Theme</vt:lpstr>
      <vt:lpstr>ECONOMIC SYSTEM</vt:lpstr>
      <vt:lpstr>Three Key Economic Questions:</vt:lpstr>
      <vt:lpstr>What should be produced?</vt:lpstr>
      <vt:lpstr>How should goods and services be produced?</vt:lpstr>
      <vt:lpstr>Who consumes goods and services?</vt:lpstr>
      <vt:lpstr>Economic Goals</vt:lpstr>
      <vt:lpstr>Four Economic Systems</vt:lpstr>
      <vt:lpstr>Traditional Economy!</vt:lpstr>
      <vt:lpstr>The Traditional Economy </vt:lpstr>
      <vt:lpstr>The FREE MARKET Economy</vt:lpstr>
      <vt:lpstr>Free Market Economy</vt:lpstr>
      <vt:lpstr>Free Market- Individuals and Privately-Owned Businesses Own the Factors of Production</vt:lpstr>
      <vt:lpstr>Circular Flow Diagram or Model</vt:lpstr>
      <vt:lpstr>Marketplace is Self-Regulating</vt:lpstr>
      <vt:lpstr>PowerPoint Presentation</vt:lpstr>
      <vt:lpstr>Advantages of a Free Market</vt:lpstr>
      <vt:lpstr>No Pure Free Market Exists!</vt:lpstr>
      <vt:lpstr>Despite the advantages, a free market has its weaknesses…</vt:lpstr>
      <vt:lpstr>              Centrally Planned Economy</vt:lpstr>
      <vt:lpstr>Socialism and Communism</vt:lpstr>
      <vt:lpstr>Socialism</vt:lpstr>
      <vt:lpstr>Communism</vt:lpstr>
      <vt:lpstr>                                          Karl Marx           Marxism</vt:lpstr>
      <vt:lpstr> Back in the USSR </vt:lpstr>
      <vt:lpstr>Union of Soviet Socialist Republics (USSR)</vt:lpstr>
      <vt:lpstr>PowerPoint Presentation</vt:lpstr>
      <vt:lpstr>                         Sputnik</vt:lpstr>
      <vt:lpstr>The Politburo</vt:lpstr>
      <vt:lpstr>PowerPoint Presentation</vt:lpstr>
      <vt:lpstr>PowerPoint Presentation</vt:lpstr>
      <vt:lpstr>PowerPoint Presentation</vt:lpstr>
      <vt:lpstr>Soviet Agriculture</vt:lpstr>
      <vt:lpstr>Soviet Industry</vt:lpstr>
      <vt:lpstr>Soviet Consumers</vt:lpstr>
      <vt:lpstr>Problems of Centrally Planned Economies</vt:lpstr>
      <vt:lpstr>PowerPoint Presentation</vt:lpstr>
      <vt:lpstr>Mixed Economy</vt:lpstr>
      <vt:lpstr>PowerPoint Presentation</vt:lpstr>
      <vt:lpstr>The degree of government intervention                             varies among nations           also, see 2005 Economics, Pg. 41</vt:lpstr>
      <vt:lpstr>The United States (boy are we mixed!)</vt:lpstr>
      <vt:lpstr>International Trade Agreements</vt:lpstr>
      <vt:lpstr>Multinational Corporations</vt:lpstr>
      <vt:lpstr>   Elements that go into the production of cell phones</vt:lpstr>
    </vt:vector>
  </TitlesOfParts>
  <Company>Leon County Schools -LCSB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SYSTEMS</dc:title>
  <dc:creator>Currey, Doug</dc:creator>
  <cp:lastModifiedBy>Currey, Doug</cp:lastModifiedBy>
  <cp:revision>89</cp:revision>
  <dcterms:created xsi:type="dcterms:W3CDTF">2015-11-09T14:19:17Z</dcterms:created>
  <dcterms:modified xsi:type="dcterms:W3CDTF">2015-11-12T19:30:13Z</dcterms:modified>
</cp:coreProperties>
</file>